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61" r:id="rId2"/>
    <p:sldId id="263" r:id="rId3"/>
    <p:sldId id="262" r:id="rId4"/>
    <p:sldId id="264" r:id="rId5"/>
    <p:sldId id="628" r:id="rId6"/>
    <p:sldId id="719" r:id="rId7"/>
    <p:sldId id="265" r:id="rId8"/>
    <p:sldId id="267" r:id="rId9"/>
    <p:sldId id="266" r:id="rId10"/>
    <p:sldId id="268" r:id="rId11"/>
    <p:sldId id="715" r:id="rId12"/>
    <p:sldId id="812" r:id="rId13"/>
    <p:sldId id="717" r:id="rId14"/>
    <p:sldId id="718" r:id="rId15"/>
    <p:sldId id="744" r:id="rId16"/>
    <p:sldId id="745" r:id="rId17"/>
    <p:sldId id="731" r:id="rId18"/>
    <p:sldId id="732" r:id="rId19"/>
    <p:sldId id="733" r:id="rId20"/>
    <p:sldId id="734" r:id="rId21"/>
    <p:sldId id="716" r:id="rId22"/>
    <p:sldId id="720" r:id="rId23"/>
    <p:sldId id="724" r:id="rId24"/>
    <p:sldId id="726" r:id="rId25"/>
    <p:sldId id="725" r:id="rId26"/>
    <p:sldId id="813" r:id="rId27"/>
    <p:sldId id="727" r:id="rId28"/>
    <p:sldId id="728" r:id="rId29"/>
    <p:sldId id="746" r:id="rId30"/>
    <p:sldId id="816" r:id="rId31"/>
    <p:sldId id="730" r:id="rId32"/>
    <p:sldId id="668" r:id="rId33"/>
    <p:sldId id="743" r:id="rId34"/>
    <p:sldId id="721" r:id="rId35"/>
    <p:sldId id="747" r:id="rId36"/>
    <p:sldId id="688" r:id="rId37"/>
    <p:sldId id="749" r:id="rId38"/>
    <p:sldId id="748" r:id="rId39"/>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3" autoAdjust="0"/>
    <p:restoredTop sz="94242" autoAdjust="0"/>
  </p:normalViewPr>
  <p:slideViewPr>
    <p:cSldViewPr>
      <p:cViewPr varScale="1">
        <p:scale>
          <a:sx n="83" d="100"/>
          <a:sy n="83" d="100"/>
        </p:scale>
        <p:origin x="1952"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3B617FC-62D6-4A3D-9714-CBF29CF235CA}"/>
    <pc:docChg chg="modSld">
      <pc:chgData name="" userId="" providerId="" clId="Web-{A3B617FC-62D6-4A3D-9714-CBF29CF235CA}" dt="2019-04-28T03:40:58.968" v="4" actId="14100"/>
      <pc:docMkLst>
        <pc:docMk/>
      </pc:docMkLst>
      <pc:sldChg chg="modSp">
        <pc:chgData name="" userId="" providerId="" clId="Web-{A3B617FC-62D6-4A3D-9714-CBF29CF235CA}" dt="2019-04-28T03:40:58.968" v="4" actId="14100"/>
        <pc:sldMkLst>
          <pc:docMk/>
          <pc:sldMk cId="782499154" sldId="720"/>
        </pc:sldMkLst>
        <pc:spChg chg="mod">
          <ac:chgData name="" userId="" providerId="" clId="Web-{A3B617FC-62D6-4A3D-9714-CBF29CF235CA}" dt="2019-04-28T03:40:58.968" v="4" actId="14100"/>
          <ac:spMkLst>
            <pc:docMk/>
            <pc:sldMk cId="782499154" sldId="720"/>
            <ac:spMk id="2" creationId="{415649E1-0182-6342-BE54-103E4D478F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10/1/19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8.png"/><Relationship Id="rId7" Type="http://schemas.openxmlformats.org/officeDocument/2006/relationships/image" Target="../media/image23.tif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5.tif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8DE3-B791-0F4D-A592-C72E49B17000}"/>
              </a:ext>
            </a:extLst>
          </p:cNvPr>
          <p:cNvSpPr>
            <a:spLocks noGrp="1"/>
          </p:cNvSpPr>
          <p:nvPr>
            <p:ph type="title"/>
          </p:nvPr>
        </p:nvSpPr>
        <p:spPr/>
        <p:txBody>
          <a:bodyPr/>
          <a:lstStyle/>
          <a:p>
            <a:r>
              <a:rPr lang="en-US" dirty="0"/>
              <a:t>A Medical Test</a:t>
            </a:r>
          </a:p>
        </p:txBody>
      </p:sp>
      <p:sp>
        <p:nvSpPr>
          <p:cNvPr id="3" name="Content Placeholder 2">
            <a:extLst>
              <a:ext uri="{FF2B5EF4-FFF2-40B4-BE49-F238E27FC236}">
                <a16:creationId xmlns:a16="http://schemas.microsoft.com/office/drawing/2014/main" id="{4DF25F17-75E3-F546-8133-02B71669D08E}"/>
              </a:ext>
            </a:extLst>
          </p:cNvPr>
          <p:cNvSpPr>
            <a:spLocks noGrp="1"/>
          </p:cNvSpPr>
          <p:nvPr>
            <p:ph idx="1"/>
          </p:nvPr>
        </p:nvSpPr>
        <p:spPr>
          <a:xfrm>
            <a:off x="228600" y="1690689"/>
            <a:ext cx="8686800" cy="4024311"/>
          </a:xfrm>
        </p:spPr>
        <p:txBody>
          <a:bodyPr>
            <a:normAutofit fontScale="77500" lnSpcReduction="20000"/>
          </a:bodyPr>
          <a:lstStyle/>
          <a:p>
            <a:pPr marL="0" indent="0">
              <a:buNone/>
            </a:pPr>
            <a:r>
              <a:rPr lang="en-US" dirty="0"/>
              <a:t>Bob thinks he might have a rare disease.  He decides to take a test for this disease and the test comes back positive.  Bob decides to read a little more about the test and discovers:</a:t>
            </a:r>
          </a:p>
          <a:p>
            <a:pPr marL="0" indent="0">
              <a:buNone/>
            </a:pPr>
            <a:endParaRPr lang="en-US" dirty="0"/>
          </a:p>
          <a:p>
            <a:pPr marL="0" indent="0">
              <a:buNone/>
            </a:pPr>
            <a:r>
              <a:rPr lang="en-US" dirty="0"/>
              <a:t>For those that have the disease, 90% will test positive (indicating the presence of the disease).  </a:t>
            </a:r>
          </a:p>
          <a:p>
            <a:pPr marL="0" indent="0">
              <a:buNone/>
            </a:pPr>
            <a:r>
              <a:rPr lang="en-US" dirty="0"/>
              <a:t>For those that do not have the disease, 80% will test negative (indicating the absence of the disease).</a:t>
            </a:r>
          </a:p>
          <a:p>
            <a:pPr marL="0" indent="0">
              <a:buNone/>
            </a:pPr>
            <a:endParaRPr lang="en-US" dirty="0"/>
          </a:p>
          <a:p>
            <a:pPr marL="0" indent="0">
              <a:buNone/>
            </a:pPr>
            <a:r>
              <a:rPr lang="en-US" dirty="0"/>
              <a:t>Should Bob be worried?  </a:t>
            </a:r>
          </a:p>
        </p:txBody>
      </p:sp>
      <p:sp>
        <p:nvSpPr>
          <p:cNvPr id="4" name="TextBox 3">
            <a:extLst>
              <a:ext uri="{FF2B5EF4-FFF2-40B4-BE49-F238E27FC236}">
                <a16:creationId xmlns:a16="http://schemas.microsoft.com/office/drawing/2014/main" id="{B9E00384-11FD-9344-9D35-CB8E40F6C433}"/>
              </a:ext>
            </a:extLst>
          </p:cNvPr>
          <p:cNvSpPr txBox="1"/>
          <p:nvPr/>
        </p:nvSpPr>
        <p:spPr>
          <a:xfrm>
            <a:off x="6650417" y="538490"/>
            <a:ext cx="2061783" cy="523220"/>
          </a:xfrm>
          <a:prstGeom prst="rect">
            <a:avLst/>
          </a:prstGeom>
          <a:noFill/>
        </p:spPr>
        <p:txBody>
          <a:bodyPr wrap="none" rtlCol="0">
            <a:spAutoFit/>
          </a:bodyPr>
          <a:lstStyle/>
          <a:p>
            <a:r>
              <a:rPr lang="en-US" sz="2800" b="1" dirty="0">
                <a:solidFill>
                  <a:srgbClr val="00B050"/>
                </a:solidFill>
              </a:rPr>
              <a:t>Lightboard</a:t>
            </a:r>
          </a:p>
        </p:txBody>
      </p:sp>
    </p:spTree>
    <p:extLst>
      <p:ext uri="{BB962C8B-B14F-4D97-AF65-F5344CB8AC3E}">
        <p14:creationId xmlns:p14="http://schemas.microsoft.com/office/powerpoint/2010/main" val="272934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1F50-FDD4-6045-B2EB-C646D1FC24FB}"/>
              </a:ext>
            </a:extLst>
          </p:cNvPr>
          <p:cNvSpPr>
            <a:spLocks noGrp="1"/>
          </p:cNvSpPr>
          <p:nvPr>
            <p:ph type="title"/>
          </p:nvPr>
        </p:nvSpPr>
        <p:spPr>
          <a:xfrm>
            <a:off x="76200" y="228600"/>
            <a:ext cx="9067800" cy="1143000"/>
          </a:xfrm>
        </p:spPr>
        <p:txBody>
          <a:bodyPr/>
          <a:lstStyle/>
          <a:p>
            <a:pPr algn="l"/>
            <a:r>
              <a:rPr lang="en-US" sz="4000" dirty="0"/>
              <a:t>Example: Volleyball with </a:t>
            </a:r>
            <a:r>
              <a:rPr lang="en-US" sz="4000" dirty="0" err="1"/>
              <a:t>naiveBayes</a:t>
            </a:r>
            <a:r>
              <a:rPr lang="en-US" sz="4000" dirty="0"/>
              <a:t>()</a:t>
            </a:r>
          </a:p>
        </p:txBody>
      </p:sp>
      <p:pic>
        <p:nvPicPr>
          <p:cNvPr id="4" name="Picture 3">
            <a:extLst>
              <a:ext uri="{FF2B5EF4-FFF2-40B4-BE49-F238E27FC236}">
                <a16:creationId xmlns:a16="http://schemas.microsoft.com/office/drawing/2014/main" id="{0D0166D8-7DD7-584A-BA69-7BF2440DE3EF}"/>
              </a:ext>
            </a:extLst>
          </p:cNvPr>
          <p:cNvPicPr>
            <a:picLocks noChangeAspect="1"/>
          </p:cNvPicPr>
          <p:nvPr/>
        </p:nvPicPr>
        <p:blipFill>
          <a:blip r:embed="rId2"/>
          <a:stretch>
            <a:fillRect/>
          </a:stretch>
        </p:blipFill>
        <p:spPr>
          <a:xfrm>
            <a:off x="2742354" y="1475280"/>
            <a:ext cx="3735491" cy="2525218"/>
          </a:xfrm>
          <a:prstGeom prst="rect">
            <a:avLst/>
          </a:prstGeom>
        </p:spPr>
      </p:pic>
      <p:sp>
        <p:nvSpPr>
          <p:cNvPr id="5" name="Rectangle 4">
            <a:extLst>
              <a:ext uri="{FF2B5EF4-FFF2-40B4-BE49-F238E27FC236}">
                <a16:creationId xmlns:a16="http://schemas.microsoft.com/office/drawing/2014/main" id="{947FC5E9-1E38-5C43-829E-53C4FC1813EF}"/>
              </a:ext>
            </a:extLst>
          </p:cNvPr>
          <p:cNvSpPr/>
          <p:nvPr/>
        </p:nvSpPr>
        <p:spPr>
          <a:xfrm>
            <a:off x="127604" y="4294384"/>
            <a:ext cx="3766458" cy="2308324"/>
          </a:xfrm>
          <a:prstGeom prst="rect">
            <a:avLst/>
          </a:prstGeom>
        </p:spPr>
        <p:txBody>
          <a:bodyPr wrap="square">
            <a:spAutoFit/>
          </a:bodyPr>
          <a:lstStyle/>
          <a:p>
            <a:r>
              <a:rPr lang="en-US" sz="1200" dirty="0"/>
              <a:t># Unit 9 Naive Bayes Classifier</a:t>
            </a:r>
          </a:p>
          <a:p>
            <a:endParaRPr lang="en-US" sz="1200" dirty="0"/>
          </a:p>
          <a:p>
            <a:r>
              <a:rPr lang="en-US" sz="1200" dirty="0" err="1"/>
              <a:t>vball</a:t>
            </a:r>
            <a:r>
              <a:rPr lang="en-US" sz="1200" dirty="0"/>
              <a:t> = </a:t>
            </a:r>
            <a:r>
              <a:rPr lang="en-US" sz="1200" dirty="0" err="1"/>
              <a:t>read.csv</a:t>
            </a:r>
            <a:r>
              <a:rPr lang="en-US" sz="1200" dirty="0"/>
              <a:t>(</a:t>
            </a:r>
            <a:r>
              <a:rPr lang="en-US" sz="1200" dirty="0" err="1"/>
              <a:t>file.choose</a:t>
            </a:r>
            <a:r>
              <a:rPr lang="en-US" sz="1200" dirty="0"/>
              <a:t>(),header = TRUE)</a:t>
            </a:r>
          </a:p>
          <a:p>
            <a:r>
              <a:rPr lang="en-US" sz="1200" dirty="0" err="1"/>
              <a:t>vball</a:t>
            </a:r>
            <a:endParaRPr lang="en-US" sz="1200" dirty="0"/>
          </a:p>
          <a:p>
            <a:endParaRPr lang="en-US" sz="1200" dirty="0"/>
          </a:p>
          <a:p>
            <a:r>
              <a:rPr lang="en-US" sz="1200" dirty="0" err="1"/>
              <a:t>install.packages</a:t>
            </a:r>
            <a:r>
              <a:rPr lang="en-US" sz="1200" dirty="0"/>
              <a:t>("e1071") #</a:t>
            </a:r>
            <a:r>
              <a:rPr lang="en-US" sz="1200" dirty="0" err="1"/>
              <a:t>naiveBayes</a:t>
            </a:r>
            <a:r>
              <a:rPr lang="en-US" sz="1200" dirty="0"/>
              <a:t>()</a:t>
            </a:r>
          </a:p>
          <a:p>
            <a:r>
              <a:rPr lang="en-US" sz="1200" dirty="0"/>
              <a:t>library(e1071)</a:t>
            </a:r>
          </a:p>
          <a:p>
            <a:endParaRPr lang="en-US" sz="1200" dirty="0"/>
          </a:p>
          <a:p>
            <a:r>
              <a:rPr lang="en-US" sz="1200" dirty="0"/>
              <a:t>model = </a:t>
            </a:r>
            <a:r>
              <a:rPr lang="en-US" sz="1200" dirty="0" err="1"/>
              <a:t>naiveBayes</a:t>
            </a:r>
            <a:r>
              <a:rPr lang="en-US" sz="1200" dirty="0"/>
              <a:t>(</a:t>
            </a:r>
            <a:r>
              <a:rPr lang="en-US" sz="1200" dirty="0" err="1"/>
              <a:t>Volleyball~.,data</a:t>
            </a:r>
            <a:r>
              <a:rPr lang="en-US" sz="1200" dirty="0"/>
              <a:t> = </a:t>
            </a:r>
            <a:r>
              <a:rPr lang="en-US" sz="1200" dirty="0" err="1"/>
              <a:t>vball</a:t>
            </a:r>
            <a:r>
              <a:rPr lang="en-US" sz="1200" dirty="0"/>
              <a:t>)</a:t>
            </a:r>
          </a:p>
          <a:p>
            <a:r>
              <a:rPr lang="en-US" sz="1200" dirty="0" err="1"/>
              <a:t>df</a:t>
            </a:r>
            <a:r>
              <a:rPr lang="en-US" sz="1200" dirty="0"/>
              <a:t> = </a:t>
            </a:r>
            <a:r>
              <a:rPr lang="en-US" sz="1200" dirty="0" err="1"/>
              <a:t>data.frame</a:t>
            </a:r>
            <a:r>
              <a:rPr lang="en-US" sz="1200" dirty="0"/>
              <a:t>(Outlook = ”Sunny", Wind = "Hi")</a:t>
            </a:r>
          </a:p>
          <a:p>
            <a:r>
              <a:rPr lang="en-US" sz="1200" dirty="0"/>
              <a:t>predict(</a:t>
            </a:r>
            <a:r>
              <a:rPr lang="en-US" sz="1200" dirty="0" err="1"/>
              <a:t>model,df</a:t>
            </a:r>
            <a:r>
              <a:rPr lang="en-US" sz="1200" dirty="0"/>
              <a:t>) #just classifications</a:t>
            </a:r>
          </a:p>
          <a:p>
            <a:r>
              <a:rPr lang="en-US" sz="1200" dirty="0"/>
              <a:t>predict(</a:t>
            </a:r>
            <a:r>
              <a:rPr lang="en-US" sz="1200" dirty="0" err="1"/>
              <a:t>model,df</a:t>
            </a:r>
            <a:r>
              <a:rPr lang="en-US" sz="1200" dirty="0"/>
              <a:t>, type = "raw") #gives probabilities</a:t>
            </a:r>
          </a:p>
        </p:txBody>
      </p:sp>
      <p:cxnSp>
        <p:nvCxnSpPr>
          <p:cNvPr id="6" name="Straight Arrow Connector 5">
            <a:extLst>
              <a:ext uri="{FF2B5EF4-FFF2-40B4-BE49-F238E27FC236}">
                <a16:creationId xmlns:a16="http://schemas.microsoft.com/office/drawing/2014/main" id="{FE00EB35-397A-B947-97DD-992ADA4A8492}"/>
              </a:ext>
            </a:extLst>
          </p:cNvPr>
          <p:cNvCxnSpPr>
            <a:cxnSpLocks/>
          </p:cNvCxnSpPr>
          <p:nvPr/>
        </p:nvCxnSpPr>
        <p:spPr>
          <a:xfrm flipV="1">
            <a:off x="3505200" y="4456250"/>
            <a:ext cx="304800" cy="186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195C5B8-BB91-2846-B42F-F8B54BBAE174}"/>
              </a:ext>
            </a:extLst>
          </p:cNvPr>
          <p:cNvPicPr>
            <a:picLocks noChangeAspect="1"/>
          </p:cNvPicPr>
          <p:nvPr/>
        </p:nvPicPr>
        <p:blipFill rotWithShape="1">
          <a:blip r:embed="rId3"/>
          <a:srcRect b="27954"/>
          <a:stretch/>
        </p:blipFill>
        <p:spPr>
          <a:xfrm>
            <a:off x="3810000" y="4254687"/>
            <a:ext cx="5041900" cy="631344"/>
          </a:xfrm>
          <a:prstGeom prst="rect">
            <a:avLst/>
          </a:prstGeom>
        </p:spPr>
      </p:pic>
      <p:sp>
        <p:nvSpPr>
          <p:cNvPr id="10" name="TextBox 9">
            <a:extLst>
              <a:ext uri="{FF2B5EF4-FFF2-40B4-BE49-F238E27FC236}">
                <a16:creationId xmlns:a16="http://schemas.microsoft.com/office/drawing/2014/main" id="{82AF742A-D749-5D4F-A973-094D359B3C6C}"/>
              </a:ext>
            </a:extLst>
          </p:cNvPr>
          <p:cNvSpPr txBox="1"/>
          <p:nvPr/>
        </p:nvSpPr>
        <p:spPr>
          <a:xfrm>
            <a:off x="3657600" y="5059740"/>
            <a:ext cx="5383591" cy="1569660"/>
          </a:xfrm>
          <a:prstGeom prst="rect">
            <a:avLst/>
          </a:prstGeom>
          <a:noFill/>
        </p:spPr>
        <p:txBody>
          <a:bodyPr wrap="square" rtlCol="0">
            <a:spAutoFit/>
          </a:bodyPr>
          <a:lstStyle/>
          <a:p>
            <a:r>
              <a:rPr lang="en-US" sz="1600" dirty="0"/>
              <a:t>The posterior probability associated with playing volleyball on a Sunny and highly windy day is .4706 which is less than the posterior probability of not playing volleyball in the same conditions. For this reason we will predict that Sammy will not play volleyball on this day ... although we are not extremely confident in this prediction. </a:t>
            </a:r>
          </a:p>
        </p:txBody>
      </p:sp>
    </p:spTree>
    <p:extLst>
      <p:ext uri="{BB962C8B-B14F-4D97-AF65-F5344CB8AC3E}">
        <p14:creationId xmlns:p14="http://schemas.microsoft.com/office/powerpoint/2010/main" val="261885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26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10600" cy="900546"/>
          </a:xfrm>
        </p:spPr>
        <p:txBody>
          <a:bodyPr>
            <a:normAutofit/>
          </a:bodyPr>
          <a:lstStyle/>
          <a:p>
            <a:r>
              <a:rPr lang="en-US" sz="4000" dirty="0"/>
              <a:t>Small Example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004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5770241-5AF1-2147-A537-D3718ED3886E}"/>
              </a:ext>
            </a:extLst>
          </p:cNvPr>
          <p:cNvGraphicFramePr>
            <a:graphicFrameLocks noGrp="1"/>
          </p:cNvGraphicFramePr>
          <p:nvPr/>
        </p:nvGraphicFramePr>
        <p:xfrm>
          <a:off x="1600200" y="1551946"/>
          <a:ext cx="6096000" cy="2294193"/>
        </p:xfrm>
        <a:graphic>
          <a:graphicData uri="http://schemas.openxmlformats.org/drawingml/2006/table">
            <a:tbl>
              <a:tblPr firstRow="1" bandRow="1">
                <a:tableStyleId>{5C22544A-7EE6-4342-B048-85BDC9FD1C3A}</a:tableStyleId>
              </a:tblPr>
              <a:tblGrid>
                <a:gridCol w="895815">
                  <a:extLst>
                    <a:ext uri="{9D8B030D-6E8A-4147-A177-3AD203B41FA5}">
                      <a16:colId xmlns:a16="http://schemas.microsoft.com/office/drawing/2014/main" val="1414520297"/>
                    </a:ext>
                  </a:extLst>
                </a:gridCol>
                <a:gridCol w="838200">
                  <a:extLst>
                    <a:ext uri="{9D8B030D-6E8A-4147-A177-3AD203B41FA5}">
                      <a16:colId xmlns:a16="http://schemas.microsoft.com/office/drawing/2014/main" val="3184066143"/>
                    </a:ext>
                  </a:extLst>
                </a:gridCol>
                <a:gridCol w="4361985">
                  <a:extLst>
                    <a:ext uri="{9D8B030D-6E8A-4147-A177-3AD203B41FA5}">
                      <a16:colId xmlns:a16="http://schemas.microsoft.com/office/drawing/2014/main" val="50555051"/>
                    </a:ext>
                  </a:extLst>
                </a:gridCol>
              </a:tblGrid>
              <a:tr h="370840">
                <a:tc>
                  <a:txBody>
                    <a:bodyPr/>
                    <a:lstStyle/>
                    <a:p>
                      <a:r>
                        <a:rPr lang="en-US" dirty="0"/>
                        <a:t>Article</a:t>
                      </a:r>
                    </a:p>
                  </a:txBody>
                  <a:tcPr/>
                </a:tc>
                <a:tc>
                  <a:txBody>
                    <a:bodyPr/>
                    <a:lstStyle/>
                    <a:p>
                      <a:r>
                        <a:rPr lang="en-US" dirty="0"/>
                        <a:t>Label</a:t>
                      </a:r>
                    </a:p>
                  </a:txBody>
                  <a:tcPr/>
                </a:tc>
                <a:tc>
                  <a:txBody>
                    <a:bodyPr/>
                    <a:lstStyle/>
                    <a:p>
                      <a:r>
                        <a:rPr lang="en-US" dirty="0"/>
                        <a:t>Snippet</a:t>
                      </a:r>
                    </a:p>
                  </a:txBody>
                  <a:tcPr/>
                </a:tc>
                <a:extLst>
                  <a:ext uri="{0D108BD9-81ED-4DB2-BD59-A6C34878D82A}">
                    <a16:rowId xmlns:a16="http://schemas.microsoft.com/office/drawing/2014/main" val="2842011300"/>
                  </a:ext>
                </a:extLst>
              </a:tr>
              <a:tr h="370840">
                <a:tc>
                  <a:txBody>
                    <a:bodyPr/>
                    <a:lstStyle/>
                    <a:p>
                      <a:r>
                        <a:rPr lang="en-US" dirty="0"/>
                        <a:t>1</a:t>
                      </a:r>
                    </a:p>
                  </a:txBody>
                  <a:tcPr/>
                </a:tc>
                <a:tc>
                  <a:txBody>
                    <a:bodyPr/>
                    <a:lstStyle/>
                    <a:p>
                      <a:r>
                        <a:rPr lang="en-US" dirty="0"/>
                        <a:t>N</a:t>
                      </a:r>
                    </a:p>
                  </a:txBody>
                  <a:tcPr/>
                </a:tc>
                <a:tc>
                  <a:txBody>
                    <a:bodyPr/>
                    <a:lstStyle/>
                    <a:p>
                      <a:r>
                        <a:rPr lang="en-US" dirty="0"/>
                        <a:t>The crime was in Central Park</a:t>
                      </a:r>
                    </a:p>
                  </a:txBody>
                  <a:tcPr/>
                </a:tc>
                <a:extLst>
                  <a:ext uri="{0D108BD9-81ED-4DB2-BD59-A6C34878D82A}">
                    <a16:rowId xmlns:a16="http://schemas.microsoft.com/office/drawing/2014/main" val="1499074007"/>
                  </a:ext>
                </a:extLst>
              </a:tr>
              <a:tr h="370840">
                <a:tc>
                  <a:txBody>
                    <a:bodyPr/>
                    <a:lstStyle/>
                    <a:p>
                      <a:r>
                        <a:rPr lang="en-US" dirty="0"/>
                        <a:t>2</a:t>
                      </a:r>
                    </a:p>
                  </a:txBody>
                  <a:tcPr/>
                </a:tc>
                <a:tc>
                  <a:txBody>
                    <a:bodyPr/>
                    <a:lstStyle/>
                    <a:p>
                      <a:r>
                        <a:rPr lang="en-US" dirty="0"/>
                        <a:t>O</a:t>
                      </a:r>
                    </a:p>
                  </a:txBody>
                  <a:tcPr/>
                </a:tc>
                <a:tc>
                  <a:txBody>
                    <a:bodyPr/>
                    <a:lstStyle/>
                    <a:p>
                      <a:r>
                        <a:rPr lang="en-US" dirty="0"/>
                        <a:t>What do you think about crime?</a:t>
                      </a:r>
                    </a:p>
                  </a:txBody>
                  <a:tcPr/>
                </a:tc>
                <a:extLst>
                  <a:ext uri="{0D108BD9-81ED-4DB2-BD59-A6C34878D82A}">
                    <a16:rowId xmlns:a16="http://schemas.microsoft.com/office/drawing/2014/main" val="3184363895"/>
                  </a:ext>
                </a:extLst>
              </a:tr>
              <a:tr h="370840">
                <a:tc>
                  <a:txBody>
                    <a:bodyPr/>
                    <a:lstStyle/>
                    <a:p>
                      <a:r>
                        <a:rPr lang="en-US" dirty="0"/>
                        <a:t>3</a:t>
                      </a:r>
                    </a:p>
                  </a:txBody>
                  <a:tcPr/>
                </a:tc>
                <a:tc>
                  <a:txBody>
                    <a:bodyPr/>
                    <a:lstStyle/>
                    <a:p>
                      <a:r>
                        <a:rPr lang="en-US" dirty="0"/>
                        <a:t>N</a:t>
                      </a:r>
                    </a:p>
                  </a:txBody>
                  <a:tcPr/>
                </a:tc>
                <a:tc>
                  <a:txBody>
                    <a:bodyPr/>
                    <a:lstStyle/>
                    <a:p>
                      <a:r>
                        <a:rPr lang="en-US" dirty="0"/>
                        <a:t>the crime in Central Park is</a:t>
                      </a:r>
                    </a:p>
                  </a:txBody>
                  <a:tcPr/>
                </a:tc>
                <a:extLst>
                  <a:ext uri="{0D108BD9-81ED-4DB2-BD59-A6C34878D82A}">
                    <a16:rowId xmlns:a16="http://schemas.microsoft.com/office/drawing/2014/main" val="67339271"/>
                  </a:ext>
                </a:extLst>
              </a:tr>
              <a:tr h="0">
                <a:tc>
                  <a:txBody>
                    <a:bodyPr/>
                    <a:lstStyle/>
                    <a:p>
                      <a:r>
                        <a:rPr lang="en-US" dirty="0"/>
                        <a:t>4</a:t>
                      </a:r>
                    </a:p>
                  </a:txBody>
                  <a:tcPr/>
                </a:tc>
                <a:tc>
                  <a:txBody>
                    <a:bodyPr/>
                    <a:lstStyle/>
                    <a:p>
                      <a:r>
                        <a:rPr lang="en-US" dirty="0"/>
                        <a:t>N</a:t>
                      </a:r>
                    </a:p>
                  </a:txBody>
                  <a:tcPr/>
                </a:tc>
                <a:tc>
                  <a:txBody>
                    <a:bodyPr/>
                    <a:lstStyle/>
                    <a:p>
                      <a:r>
                        <a:rPr lang="en-US" dirty="0"/>
                        <a:t>the jogger was last seen</a:t>
                      </a:r>
                    </a:p>
                  </a:txBody>
                  <a:tcPr/>
                </a:tc>
                <a:extLst>
                  <a:ext uri="{0D108BD9-81ED-4DB2-BD59-A6C34878D82A}">
                    <a16:rowId xmlns:a16="http://schemas.microsoft.com/office/drawing/2014/main" val="1832963600"/>
                  </a:ext>
                </a:extLst>
              </a:tr>
              <a:tr h="445073">
                <a:tc>
                  <a:txBody>
                    <a:bodyPr/>
                    <a:lstStyle/>
                    <a:p>
                      <a:r>
                        <a:rPr lang="en-US" dirty="0"/>
                        <a:t>5</a:t>
                      </a:r>
                    </a:p>
                  </a:txBody>
                  <a:tcPr/>
                </a:tc>
                <a:tc>
                  <a:txBody>
                    <a:bodyPr/>
                    <a:lstStyle/>
                    <a:p>
                      <a:r>
                        <a:rPr lang="en-US" dirty="0"/>
                        <a:t>O</a:t>
                      </a:r>
                    </a:p>
                  </a:txBody>
                  <a:tcPr/>
                </a:tc>
                <a:tc>
                  <a:txBody>
                    <a:bodyPr/>
                    <a:lstStyle/>
                    <a:p>
                      <a:r>
                        <a:rPr lang="en-US" dirty="0"/>
                        <a:t>One mans thoughts on the central</a:t>
                      </a:r>
                    </a:p>
                  </a:txBody>
                  <a:tcPr/>
                </a:tc>
                <a:extLst>
                  <a:ext uri="{0D108BD9-81ED-4DB2-BD59-A6C34878D82A}">
                    <a16:rowId xmlns:a16="http://schemas.microsoft.com/office/drawing/2014/main" val="373609979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38918-4D95-2041-8724-B1185AE72F24}"/>
                  </a:ext>
                </a:extLst>
              </p:cNvPr>
              <p:cNvSpPr txBox="1"/>
              <p:nvPr/>
            </p:nvSpPr>
            <p:spPr>
              <a:xfrm>
                <a:off x="457200" y="4731930"/>
                <a:ext cx="8325829" cy="456215"/>
              </a:xfrm>
              <a:prstGeom prst="rect">
                <a:avLst/>
              </a:prstGeom>
              <a:noFill/>
            </p:spPr>
            <p:txBody>
              <a:bodyPr wrap="square" lIns="0" tIns="0" rIns="0" bIns="0" rtlCol="0">
                <a:spAutoFit/>
              </a:bodyPr>
              <a:lstStyle/>
              <a:p>
                <a14:m>
                  <m:oMath xmlns:m="http://schemas.openxmlformats.org/officeDocument/2006/math">
                    <m:r>
                      <a:rPr lang="en-US" sz="1700" b="0" i="1" smtClean="0">
                        <a:latin typeface="Cambria Math" panose="02040503050406030204" pitchFamily="18" charset="0"/>
                      </a:rPr>
                      <m:t>𝑃</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𝑁</m:t>
                        </m:r>
                      </m:e>
                      <m:e>
                        <m:r>
                          <a:rPr lang="en-US" sz="1700" b="0" i="1" smtClean="0">
                            <a:latin typeface="Cambria Math" panose="02040503050406030204" pitchFamily="18" charset="0"/>
                          </a:rPr>
                          <m:t>𝑊</m:t>
                        </m:r>
                      </m:e>
                    </m:d>
                    <m:r>
                      <a:rPr lang="en-US" sz="1700" b="0" i="1" smtClean="0">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𝑃</m:t>
                        </m:r>
                        <m:r>
                          <a:rPr lang="en-US" sz="1700" b="0" i="1" smtClean="0">
                            <a:latin typeface="Cambria Math" panose="02040503050406030204" pitchFamily="18" charset="0"/>
                          </a:rPr>
                          <m:t>(</m:t>
                        </m:r>
                        <m:r>
                          <a:rPr lang="en-US" sz="1700" b="0" i="1" smtClean="0">
                            <a:latin typeface="Cambria Math" panose="02040503050406030204" pitchFamily="18" charset="0"/>
                          </a:rPr>
                          <m:t>𝑊</m:t>
                        </m:r>
                        <m:r>
                          <a:rPr lang="en-US" sz="1700" b="0" i="1" smtClean="0">
                            <a:latin typeface="Cambria Math" panose="02040503050406030204" pitchFamily="18" charset="0"/>
                          </a:rPr>
                          <m:t>|</m:t>
                        </m:r>
                        <m:r>
                          <a:rPr lang="en-US" sz="1700" b="0" i="1" smtClean="0">
                            <a:latin typeface="Cambria Math" panose="02040503050406030204" pitchFamily="18" charset="0"/>
                          </a:rPr>
                          <m:t>𝑁</m:t>
                        </m:r>
                        <m:r>
                          <a:rPr lang="en-US" sz="1700" b="0" i="1" smtClean="0">
                            <a:latin typeface="Cambria Math" panose="02040503050406030204" pitchFamily="18" charset="0"/>
                          </a:rPr>
                          <m:t>)</m:t>
                        </m:r>
                        <m:r>
                          <a:rPr lang="en-US" sz="1700" b="0" i="1" smtClean="0">
                            <a:latin typeface="Cambria Math" panose="02040503050406030204" pitchFamily="18" charset="0"/>
                          </a:rPr>
                          <m:t>𝑃</m:t>
                        </m:r>
                        <m:r>
                          <a:rPr lang="en-US" sz="1700" b="0" i="1" smtClean="0">
                            <a:latin typeface="Cambria Math" panose="02040503050406030204" pitchFamily="18" charset="0"/>
                          </a:rPr>
                          <m:t>(</m:t>
                        </m:r>
                        <m:r>
                          <a:rPr lang="en-US" sz="1700" b="0" i="1" smtClean="0">
                            <a:latin typeface="Cambria Math" panose="02040503050406030204" pitchFamily="18" charset="0"/>
                          </a:rPr>
                          <m:t>𝑁</m:t>
                        </m:r>
                        <m:r>
                          <a:rPr lang="en-US" sz="1700" b="0" i="1" smtClean="0">
                            <a:latin typeface="Cambria Math" panose="02040503050406030204" pitchFamily="18" charset="0"/>
                          </a:rPr>
                          <m:t>)</m:t>
                        </m:r>
                      </m:num>
                      <m:den>
                        <m:r>
                          <a:rPr lang="en-US" sz="1700" i="1">
                            <a:latin typeface="Cambria Math" panose="02040503050406030204" pitchFamily="18" charset="0"/>
                          </a:rPr>
                          <m:t>𝑃</m:t>
                        </m:r>
                        <m:r>
                          <a:rPr lang="en-US" sz="1700" i="1">
                            <a:latin typeface="Cambria Math" panose="02040503050406030204" pitchFamily="18" charset="0"/>
                          </a:rPr>
                          <m:t>(</m:t>
                        </m:r>
                        <m:r>
                          <a:rPr lang="en-US" sz="1700" i="1">
                            <a:latin typeface="Cambria Math" panose="02040503050406030204" pitchFamily="18" charset="0"/>
                          </a:rPr>
                          <m:t>𝑊</m:t>
                        </m:r>
                        <m:r>
                          <a:rPr lang="en-US" sz="1700" i="1">
                            <a:latin typeface="Cambria Math" panose="02040503050406030204" pitchFamily="18" charset="0"/>
                          </a:rPr>
                          <m:t>)</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e>
                        </m:d>
                        <m:r>
                          <a:rPr lang="en-US" sz="1700" b="0" i="1" smtClean="0">
                            <a:latin typeface="Cambria Math" panose="02040503050406030204" pitchFamily="18" charset="0"/>
                          </a:rPr>
                          <m:t>(.6)</m:t>
                        </m:r>
                      </m:num>
                      <m:den>
                        <m:r>
                          <a:rPr lang="en-US" sz="1700" b="0" i="1" smtClean="0">
                            <a:latin typeface="Cambria Math" panose="02040503050406030204" pitchFamily="18" charset="0"/>
                          </a:rPr>
                          <m:t>(.8)</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d>
                          <m:dPr>
                            <m:ctrlPr>
                              <a:rPr lang="en-US" sz="1700" b="0" i="1" smtClean="0">
                                <a:latin typeface="Cambria Math" panose="02040503050406030204" pitchFamily="18" charset="0"/>
                              </a:rPr>
                            </m:ctrlPr>
                          </m:dPr>
                          <m:e>
                            <m:r>
                              <a:rPr lang="en-US" sz="1700" b="0" i="1" smtClean="0">
                                <a:latin typeface="Cambria Math" panose="02040503050406030204" pitchFamily="18" charset="0"/>
                              </a:rPr>
                              <m:t>.66</m:t>
                            </m:r>
                          </m:e>
                        </m:d>
                        <m:r>
                          <a:rPr lang="en-US" sz="1700" b="0" i="1" smtClean="0">
                            <a:latin typeface="Cambria Math" panose="02040503050406030204" pitchFamily="18" charset="0"/>
                          </a:rPr>
                          <m:t>(.6</m:t>
                        </m:r>
                        <m:r>
                          <a:rPr lang="en-US" sz="1700" i="1">
                            <a:latin typeface="Cambria Math" panose="02040503050406030204" pitchFamily="18" charset="0"/>
                          </a:rPr>
                          <m:t>)</m:t>
                        </m:r>
                      </m:num>
                      <m:den>
                        <m:r>
                          <a:rPr lang="en-US" sz="1700" i="1">
                            <a:latin typeface="Cambria Math" panose="02040503050406030204" pitchFamily="18" charset="0"/>
                          </a:rPr>
                          <m:t>(</m:t>
                        </m:r>
                        <m:r>
                          <a:rPr lang="en-US" sz="1700" b="0" i="1" smtClean="0">
                            <a:latin typeface="Cambria Math" panose="02040503050406030204" pitchFamily="18" charset="0"/>
                          </a:rPr>
                          <m:t>.6</m:t>
                        </m:r>
                        <m:r>
                          <a:rPr lang="en-US" sz="1700" i="1">
                            <a:latin typeface="Cambria Math" panose="02040503050406030204" pitchFamily="18" charset="0"/>
                          </a:rPr>
                          <m:t>)</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d>
                          <m:dPr>
                            <m:ctrlPr>
                              <a:rPr lang="en-US" sz="1700" b="0" i="1">
                                <a:latin typeface="Cambria Math" panose="02040503050406030204" pitchFamily="18" charset="0"/>
                              </a:rPr>
                            </m:ctrlPr>
                          </m:dPr>
                          <m:e>
                            <m:r>
                              <a:rPr lang="en-US" sz="1700" b="0" i="1" smtClean="0">
                                <a:latin typeface="Cambria Math" panose="02040503050406030204" pitchFamily="18" charset="0"/>
                              </a:rPr>
                              <m:t>.66</m:t>
                            </m:r>
                          </m:e>
                        </m:d>
                        <m:r>
                          <a:rPr lang="en-US" sz="1700" b="0" i="1" smtClean="0">
                            <a:latin typeface="Cambria Math" panose="02040503050406030204" pitchFamily="18" charset="0"/>
                          </a:rPr>
                          <m:t>(.6</m:t>
                        </m:r>
                        <m:r>
                          <a:rPr lang="en-US" sz="1700" i="1">
                            <a:latin typeface="Cambria Math" panose="02040503050406030204" pitchFamily="18" charset="0"/>
                          </a:rPr>
                          <m:t>)</m:t>
                        </m:r>
                      </m:num>
                      <m:den>
                        <m:r>
                          <a:rPr lang="en-US" sz="1700" i="1">
                            <a:latin typeface="Cambria Math" panose="02040503050406030204" pitchFamily="18" charset="0"/>
                          </a:rPr>
                          <m:t>(</m:t>
                        </m:r>
                        <m:r>
                          <a:rPr lang="en-US" sz="1700" b="0" i="1" smtClean="0">
                            <a:latin typeface="Cambria Math" panose="02040503050406030204" pitchFamily="18" charset="0"/>
                          </a:rPr>
                          <m:t>.4</m:t>
                        </m:r>
                        <m:r>
                          <a:rPr lang="en-US" sz="1700" i="1">
                            <a:latin typeface="Cambria Math" panose="02040503050406030204" pitchFamily="18" charset="0"/>
                          </a:rPr>
                          <m:t>)</m:t>
                        </m:r>
                      </m:den>
                    </m:f>
                    <m:r>
                      <m:rPr>
                        <m:nor/>
                      </m:rPr>
                      <a:rPr lang="en-US" sz="1700" b="0" i="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b="0" i="1" smtClean="0">
                                <a:latin typeface="Cambria Math" panose="02040503050406030204" pitchFamily="18" charset="0"/>
                              </a:rPr>
                              <m:t>.66</m:t>
                            </m:r>
                          </m:e>
                        </m:d>
                        <m:r>
                          <a:rPr lang="en-US" b="0" i="1" smtClean="0">
                            <a:latin typeface="Cambria Math" panose="02040503050406030204" pitchFamily="18" charset="0"/>
                          </a:rPr>
                          <m:t>(.6</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 ()(</m:t>
                        </m:r>
                        <m:r>
                          <a:rPr lang="en-US" i="1">
                            <a:latin typeface="Cambria Math" panose="02040503050406030204" pitchFamily="18" charset="0"/>
                          </a:rPr>
                          <m:t>)</m:t>
                        </m:r>
                      </m:num>
                      <m:den>
                        <m:r>
                          <a:rPr lang="en-US" i="1">
                            <a:latin typeface="Cambria Math" panose="02040503050406030204" pitchFamily="18" charset="0"/>
                          </a:rPr>
                          <m:t>()</m:t>
                        </m:r>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 (</m:t>
                        </m:r>
                        <m:r>
                          <a:rPr lang="en-US" i="1">
                            <a:latin typeface="Cambria Math" panose="02040503050406030204" pitchFamily="18" charset="0"/>
                          </a:rPr>
                          <m:t>)</m:t>
                        </m:r>
                      </m:num>
                      <m:den>
                        <m:r>
                          <a:rPr lang="en-US" i="1">
                            <a:latin typeface="Cambria Math" panose="02040503050406030204" pitchFamily="18" charset="0"/>
                          </a:rPr>
                          <m:t>()</m:t>
                        </m:r>
                      </m:den>
                    </m:f>
                  </m:oMath>
                </a14:m>
                <a:endParaRPr lang="en-US" dirty="0"/>
              </a:p>
            </p:txBody>
          </p:sp>
        </mc:Choice>
        <mc:Fallback xmlns="">
          <p:sp>
            <p:nvSpPr>
              <p:cNvPr id="6" name="TextBox 5">
                <a:extLst>
                  <a:ext uri="{FF2B5EF4-FFF2-40B4-BE49-F238E27FC236}">
                    <a16:creationId xmlns:a16="http://schemas.microsoft.com/office/drawing/2014/main" id="{36438918-4D95-2041-8724-B1185AE72F24}"/>
                  </a:ext>
                </a:extLst>
              </p:cNvPr>
              <p:cNvSpPr txBox="1">
                <a:spLocks noRot="1" noChangeAspect="1" noMove="1" noResize="1" noEditPoints="1" noAdjustHandles="1" noChangeArrowheads="1" noChangeShapeType="1" noTextEdit="1"/>
              </p:cNvSpPr>
              <p:nvPr/>
            </p:nvSpPr>
            <p:spPr>
              <a:xfrm>
                <a:off x="457200" y="4731930"/>
                <a:ext cx="8325829" cy="456215"/>
              </a:xfrm>
              <a:prstGeom prst="rect">
                <a:avLst/>
              </a:prstGeom>
              <a:blipFill>
                <a:blip r:embed="rId2"/>
                <a:stretch>
                  <a:fillRect l="-915" t="-2703" b="-108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ACC318-8CFA-394A-9925-9D1ED92192C0}"/>
              </a:ext>
            </a:extLst>
          </p:cNvPr>
          <p:cNvSpPr txBox="1"/>
          <p:nvPr/>
        </p:nvSpPr>
        <p:spPr>
          <a:xfrm>
            <a:off x="2687030" y="4290559"/>
            <a:ext cx="6095999" cy="369332"/>
          </a:xfrm>
          <a:prstGeom prst="rect">
            <a:avLst/>
          </a:prstGeom>
          <a:noFill/>
        </p:spPr>
        <p:txBody>
          <a:bodyPr wrap="square" rtlCol="0">
            <a:spAutoFit/>
          </a:bodyPr>
          <a:lstStyle/>
          <a:p>
            <a:r>
              <a:rPr lang="en-US" dirty="0"/>
              <a:t>The     crime        was      in      Central   Park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1BAF6-361B-7A46-8810-6E79461DFC70}"/>
                  </a:ext>
                </a:extLst>
              </p:cNvPr>
              <p:cNvSpPr txBox="1"/>
              <p:nvPr/>
            </p:nvSpPr>
            <p:spPr>
              <a:xfrm>
                <a:off x="457200" y="5332224"/>
                <a:ext cx="6097695" cy="448328"/>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e>
                      <m:e>
                        <m:r>
                          <a:rPr lang="en-US" b="0" i="1" smtClean="0">
                            <a:latin typeface="Cambria Math" panose="02040503050406030204" pitchFamily="18" charset="0"/>
                          </a:rPr>
                          <m:t>𝑊</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r>
                          <a:rPr lang="en-US" b="0" i="1" smtClean="0">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𝑂</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(.4)</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b="0"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r>
                      <m:rPr>
                        <m:nor/>
                      </m:rPr>
                      <a:rPr lang="en-US" b="0" i="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m:t>
                        </m:r>
                      </m:num>
                      <m:den>
                        <m:r>
                          <a:rPr lang="en-US" i="1">
                            <a:latin typeface="Cambria Math" panose="02040503050406030204" pitchFamily="18" charset="0"/>
                          </a:rPr>
                          <m:t>()</m:t>
                        </m:r>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 (</m:t>
                        </m:r>
                        <m:r>
                          <a:rPr lang="en-US" i="1">
                            <a:latin typeface="Cambria Math" panose="02040503050406030204" pitchFamily="18" charset="0"/>
                          </a:rPr>
                          <m:t>)</m:t>
                        </m:r>
                      </m:num>
                      <m:den>
                        <m:r>
                          <a:rPr lang="en-US" i="1">
                            <a:latin typeface="Cambria Math" panose="02040503050406030204" pitchFamily="18" charset="0"/>
                          </a:rPr>
                          <m:t>()</m:t>
                        </m:r>
                      </m:den>
                    </m:f>
                  </m:oMath>
                </a14:m>
                <a:endParaRPr lang="en-US" dirty="0"/>
              </a:p>
            </p:txBody>
          </p:sp>
        </mc:Choice>
        <mc:Fallback xmlns="">
          <p:sp>
            <p:nvSpPr>
              <p:cNvPr id="9" name="TextBox 8">
                <a:extLst>
                  <a:ext uri="{FF2B5EF4-FFF2-40B4-BE49-F238E27FC236}">
                    <a16:creationId xmlns:a16="http://schemas.microsoft.com/office/drawing/2014/main" id="{0811BAF6-361B-7A46-8810-6E79461DFC70}"/>
                  </a:ext>
                </a:extLst>
              </p:cNvPr>
              <p:cNvSpPr txBox="1">
                <a:spLocks noRot="1" noChangeAspect="1" noMove="1" noResize="1" noEditPoints="1" noAdjustHandles="1" noChangeArrowheads="1" noChangeShapeType="1" noTextEdit="1"/>
              </p:cNvSpPr>
              <p:nvPr/>
            </p:nvSpPr>
            <p:spPr>
              <a:xfrm>
                <a:off x="457200" y="5332224"/>
                <a:ext cx="6097695" cy="448328"/>
              </a:xfrm>
              <a:prstGeom prst="rect">
                <a:avLst/>
              </a:prstGeom>
              <a:blipFill>
                <a:blip r:embed="rId3"/>
                <a:stretch>
                  <a:fillRect l="-1458" t="-5714" b="-1714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7059DA0-68CB-E446-8C65-50F44DC967B0}"/>
              </a:ext>
            </a:extLst>
          </p:cNvPr>
          <p:cNvSpPr/>
          <p:nvPr/>
        </p:nvSpPr>
        <p:spPr>
          <a:xfrm>
            <a:off x="228600" y="418078"/>
            <a:ext cx="8988679" cy="769441"/>
          </a:xfrm>
          <a:prstGeom prst="rect">
            <a:avLst/>
          </a:prstGeom>
        </p:spPr>
        <p:txBody>
          <a:bodyPr wrap="none">
            <a:spAutoFit/>
          </a:bodyPr>
          <a:lstStyle/>
          <a:p>
            <a:r>
              <a:rPr lang="en-US" sz="4400" dirty="0"/>
              <a:t>Example: NYT Article Classification</a:t>
            </a:r>
          </a:p>
        </p:txBody>
      </p:sp>
    </p:spTree>
    <p:extLst>
      <p:ext uri="{BB962C8B-B14F-4D97-AF65-F5344CB8AC3E}">
        <p14:creationId xmlns:p14="http://schemas.microsoft.com/office/powerpoint/2010/main" val="76943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5770241-5AF1-2147-A537-D3718ED3886E}"/>
              </a:ext>
            </a:extLst>
          </p:cNvPr>
          <p:cNvGraphicFramePr>
            <a:graphicFrameLocks noGrp="1"/>
          </p:cNvGraphicFramePr>
          <p:nvPr/>
        </p:nvGraphicFramePr>
        <p:xfrm>
          <a:off x="1600200" y="1551946"/>
          <a:ext cx="6096000" cy="2294193"/>
        </p:xfrm>
        <a:graphic>
          <a:graphicData uri="http://schemas.openxmlformats.org/drawingml/2006/table">
            <a:tbl>
              <a:tblPr firstRow="1" bandRow="1">
                <a:tableStyleId>{5C22544A-7EE6-4342-B048-85BDC9FD1C3A}</a:tableStyleId>
              </a:tblPr>
              <a:tblGrid>
                <a:gridCol w="895815">
                  <a:extLst>
                    <a:ext uri="{9D8B030D-6E8A-4147-A177-3AD203B41FA5}">
                      <a16:colId xmlns:a16="http://schemas.microsoft.com/office/drawing/2014/main" val="1414520297"/>
                    </a:ext>
                  </a:extLst>
                </a:gridCol>
                <a:gridCol w="838200">
                  <a:extLst>
                    <a:ext uri="{9D8B030D-6E8A-4147-A177-3AD203B41FA5}">
                      <a16:colId xmlns:a16="http://schemas.microsoft.com/office/drawing/2014/main" val="3184066143"/>
                    </a:ext>
                  </a:extLst>
                </a:gridCol>
                <a:gridCol w="4361985">
                  <a:extLst>
                    <a:ext uri="{9D8B030D-6E8A-4147-A177-3AD203B41FA5}">
                      <a16:colId xmlns:a16="http://schemas.microsoft.com/office/drawing/2014/main" val="50555051"/>
                    </a:ext>
                  </a:extLst>
                </a:gridCol>
              </a:tblGrid>
              <a:tr h="370840">
                <a:tc>
                  <a:txBody>
                    <a:bodyPr/>
                    <a:lstStyle/>
                    <a:p>
                      <a:r>
                        <a:rPr lang="en-US" dirty="0"/>
                        <a:t>Article</a:t>
                      </a:r>
                    </a:p>
                  </a:txBody>
                  <a:tcPr/>
                </a:tc>
                <a:tc>
                  <a:txBody>
                    <a:bodyPr/>
                    <a:lstStyle/>
                    <a:p>
                      <a:r>
                        <a:rPr lang="en-US" dirty="0"/>
                        <a:t>Label</a:t>
                      </a:r>
                    </a:p>
                  </a:txBody>
                  <a:tcPr/>
                </a:tc>
                <a:tc>
                  <a:txBody>
                    <a:bodyPr/>
                    <a:lstStyle/>
                    <a:p>
                      <a:r>
                        <a:rPr lang="en-US" dirty="0"/>
                        <a:t>Snippet</a:t>
                      </a:r>
                    </a:p>
                  </a:txBody>
                  <a:tcPr/>
                </a:tc>
                <a:extLst>
                  <a:ext uri="{0D108BD9-81ED-4DB2-BD59-A6C34878D82A}">
                    <a16:rowId xmlns:a16="http://schemas.microsoft.com/office/drawing/2014/main" val="2842011300"/>
                  </a:ext>
                </a:extLst>
              </a:tr>
              <a:tr h="370840">
                <a:tc>
                  <a:txBody>
                    <a:bodyPr/>
                    <a:lstStyle/>
                    <a:p>
                      <a:r>
                        <a:rPr lang="en-US" dirty="0"/>
                        <a:t>1</a:t>
                      </a:r>
                    </a:p>
                  </a:txBody>
                  <a:tcPr/>
                </a:tc>
                <a:tc>
                  <a:txBody>
                    <a:bodyPr/>
                    <a:lstStyle/>
                    <a:p>
                      <a:r>
                        <a:rPr lang="en-US" dirty="0"/>
                        <a:t>N</a:t>
                      </a:r>
                    </a:p>
                  </a:txBody>
                  <a:tcPr/>
                </a:tc>
                <a:tc>
                  <a:txBody>
                    <a:bodyPr/>
                    <a:lstStyle/>
                    <a:p>
                      <a:r>
                        <a:rPr lang="en-US" dirty="0"/>
                        <a:t>The crime was in Central Park</a:t>
                      </a:r>
                    </a:p>
                  </a:txBody>
                  <a:tcPr/>
                </a:tc>
                <a:extLst>
                  <a:ext uri="{0D108BD9-81ED-4DB2-BD59-A6C34878D82A}">
                    <a16:rowId xmlns:a16="http://schemas.microsoft.com/office/drawing/2014/main" val="1499074007"/>
                  </a:ext>
                </a:extLst>
              </a:tr>
              <a:tr h="370840">
                <a:tc>
                  <a:txBody>
                    <a:bodyPr/>
                    <a:lstStyle/>
                    <a:p>
                      <a:r>
                        <a:rPr lang="en-US" dirty="0"/>
                        <a:t>2</a:t>
                      </a:r>
                    </a:p>
                  </a:txBody>
                  <a:tcPr/>
                </a:tc>
                <a:tc>
                  <a:txBody>
                    <a:bodyPr/>
                    <a:lstStyle/>
                    <a:p>
                      <a:r>
                        <a:rPr lang="en-US" dirty="0"/>
                        <a:t>O</a:t>
                      </a:r>
                    </a:p>
                  </a:txBody>
                  <a:tcPr/>
                </a:tc>
                <a:tc>
                  <a:txBody>
                    <a:bodyPr/>
                    <a:lstStyle/>
                    <a:p>
                      <a:r>
                        <a:rPr lang="en-US" dirty="0"/>
                        <a:t>What do you think about crime?</a:t>
                      </a:r>
                    </a:p>
                  </a:txBody>
                  <a:tcPr/>
                </a:tc>
                <a:extLst>
                  <a:ext uri="{0D108BD9-81ED-4DB2-BD59-A6C34878D82A}">
                    <a16:rowId xmlns:a16="http://schemas.microsoft.com/office/drawing/2014/main" val="3184363895"/>
                  </a:ext>
                </a:extLst>
              </a:tr>
              <a:tr h="370840">
                <a:tc>
                  <a:txBody>
                    <a:bodyPr/>
                    <a:lstStyle/>
                    <a:p>
                      <a:r>
                        <a:rPr lang="en-US" dirty="0"/>
                        <a:t>3</a:t>
                      </a:r>
                    </a:p>
                  </a:txBody>
                  <a:tcPr/>
                </a:tc>
                <a:tc>
                  <a:txBody>
                    <a:bodyPr/>
                    <a:lstStyle/>
                    <a:p>
                      <a:r>
                        <a:rPr lang="en-US" dirty="0"/>
                        <a:t>N</a:t>
                      </a:r>
                    </a:p>
                  </a:txBody>
                  <a:tcPr/>
                </a:tc>
                <a:tc>
                  <a:txBody>
                    <a:bodyPr/>
                    <a:lstStyle/>
                    <a:p>
                      <a:r>
                        <a:rPr lang="en-US" dirty="0"/>
                        <a:t>the crime in Central Park is</a:t>
                      </a:r>
                    </a:p>
                  </a:txBody>
                  <a:tcPr/>
                </a:tc>
                <a:extLst>
                  <a:ext uri="{0D108BD9-81ED-4DB2-BD59-A6C34878D82A}">
                    <a16:rowId xmlns:a16="http://schemas.microsoft.com/office/drawing/2014/main" val="67339271"/>
                  </a:ext>
                </a:extLst>
              </a:tr>
              <a:tr h="0">
                <a:tc>
                  <a:txBody>
                    <a:bodyPr/>
                    <a:lstStyle/>
                    <a:p>
                      <a:r>
                        <a:rPr lang="en-US" dirty="0"/>
                        <a:t>4</a:t>
                      </a:r>
                    </a:p>
                  </a:txBody>
                  <a:tcPr/>
                </a:tc>
                <a:tc>
                  <a:txBody>
                    <a:bodyPr/>
                    <a:lstStyle/>
                    <a:p>
                      <a:r>
                        <a:rPr lang="en-US" dirty="0"/>
                        <a:t>N</a:t>
                      </a:r>
                    </a:p>
                  </a:txBody>
                  <a:tcPr/>
                </a:tc>
                <a:tc>
                  <a:txBody>
                    <a:bodyPr/>
                    <a:lstStyle/>
                    <a:p>
                      <a:r>
                        <a:rPr lang="en-US" dirty="0"/>
                        <a:t>the jogger was last seen</a:t>
                      </a:r>
                    </a:p>
                  </a:txBody>
                  <a:tcPr/>
                </a:tc>
                <a:extLst>
                  <a:ext uri="{0D108BD9-81ED-4DB2-BD59-A6C34878D82A}">
                    <a16:rowId xmlns:a16="http://schemas.microsoft.com/office/drawing/2014/main" val="1832963600"/>
                  </a:ext>
                </a:extLst>
              </a:tr>
              <a:tr h="445073">
                <a:tc>
                  <a:txBody>
                    <a:bodyPr/>
                    <a:lstStyle/>
                    <a:p>
                      <a:r>
                        <a:rPr lang="en-US" dirty="0"/>
                        <a:t>5</a:t>
                      </a:r>
                    </a:p>
                  </a:txBody>
                  <a:tcPr/>
                </a:tc>
                <a:tc>
                  <a:txBody>
                    <a:bodyPr/>
                    <a:lstStyle/>
                    <a:p>
                      <a:r>
                        <a:rPr lang="en-US" dirty="0"/>
                        <a:t>O</a:t>
                      </a:r>
                    </a:p>
                  </a:txBody>
                  <a:tcPr/>
                </a:tc>
                <a:tc>
                  <a:txBody>
                    <a:bodyPr/>
                    <a:lstStyle/>
                    <a:p>
                      <a:r>
                        <a:rPr lang="en-US" dirty="0"/>
                        <a:t>One mans thoughts on the central</a:t>
                      </a:r>
                    </a:p>
                  </a:txBody>
                  <a:tcPr/>
                </a:tc>
                <a:extLst>
                  <a:ext uri="{0D108BD9-81ED-4DB2-BD59-A6C34878D82A}">
                    <a16:rowId xmlns:a16="http://schemas.microsoft.com/office/drawing/2014/main" val="373609979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38918-4D95-2041-8724-B1185AE72F24}"/>
                  </a:ext>
                </a:extLst>
              </p:cNvPr>
              <p:cNvSpPr txBox="1"/>
              <p:nvPr/>
            </p:nvSpPr>
            <p:spPr>
              <a:xfrm>
                <a:off x="457200" y="4731930"/>
                <a:ext cx="8325829" cy="456215"/>
              </a:xfrm>
              <a:prstGeom prst="rect">
                <a:avLst/>
              </a:prstGeom>
              <a:noFill/>
            </p:spPr>
            <p:txBody>
              <a:bodyPr wrap="square" lIns="0" tIns="0" rIns="0" bIns="0" rtlCol="0">
                <a:spAutoFit/>
              </a:bodyPr>
              <a:lstStyle/>
              <a:p>
                <a14:m>
                  <m:oMath xmlns:m="http://schemas.openxmlformats.org/officeDocument/2006/math">
                    <m:r>
                      <a:rPr lang="en-US" sz="1700" b="0" i="1" smtClean="0">
                        <a:latin typeface="Cambria Math" panose="02040503050406030204" pitchFamily="18" charset="0"/>
                      </a:rPr>
                      <m:t>𝑃</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𝑁</m:t>
                        </m:r>
                      </m:e>
                      <m:e>
                        <m:r>
                          <a:rPr lang="en-US" sz="1700" b="0" i="1" smtClean="0">
                            <a:latin typeface="Cambria Math" panose="02040503050406030204" pitchFamily="18" charset="0"/>
                          </a:rPr>
                          <m:t>𝑊</m:t>
                        </m:r>
                      </m:e>
                    </m:d>
                    <m:r>
                      <a:rPr lang="en-US" sz="1700" b="0" i="1" smtClean="0">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𝑃</m:t>
                        </m:r>
                        <m:r>
                          <a:rPr lang="en-US" sz="1700" b="0" i="1" smtClean="0">
                            <a:latin typeface="Cambria Math" panose="02040503050406030204" pitchFamily="18" charset="0"/>
                          </a:rPr>
                          <m:t>(</m:t>
                        </m:r>
                        <m:r>
                          <a:rPr lang="en-US" sz="1700" b="0" i="1" smtClean="0">
                            <a:latin typeface="Cambria Math" panose="02040503050406030204" pitchFamily="18" charset="0"/>
                          </a:rPr>
                          <m:t>𝑊</m:t>
                        </m:r>
                        <m:r>
                          <a:rPr lang="en-US" sz="1700" b="0" i="1" smtClean="0">
                            <a:latin typeface="Cambria Math" panose="02040503050406030204" pitchFamily="18" charset="0"/>
                          </a:rPr>
                          <m:t>|</m:t>
                        </m:r>
                        <m:r>
                          <a:rPr lang="en-US" sz="1700" b="0" i="1" smtClean="0">
                            <a:latin typeface="Cambria Math" panose="02040503050406030204" pitchFamily="18" charset="0"/>
                          </a:rPr>
                          <m:t>𝑁</m:t>
                        </m:r>
                        <m:r>
                          <a:rPr lang="en-US" sz="1700" b="0" i="1" smtClean="0">
                            <a:latin typeface="Cambria Math" panose="02040503050406030204" pitchFamily="18" charset="0"/>
                          </a:rPr>
                          <m:t>)</m:t>
                        </m:r>
                        <m:r>
                          <a:rPr lang="en-US" sz="1700" b="0" i="1" smtClean="0">
                            <a:latin typeface="Cambria Math" panose="02040503050406030204" pitchFamily="18" charset="0"/>
                          </a:rPr>
                          <m:t>𝑃</m:t>
                        </m:r>
                        <m:r>
                          <a:rPr lang="en-US" sz="1700" b="0" i="1" smtClean="0">
                            <a:latin typeface="Cambria Math" panose="02040503050406030204" pitchFamily="18" charset="0"/>
                          </a:rPr>
                          <m:t>(</m:t>
                        </m:r>
                        <m:r>
                          <a:rPr lang="en-US" sz="1700" b="0" i="1" smtClean="0">
                            <a:latin typeface="Cambria Math" panose="02040503050406030204" pitchFamily="18" charset="0"/>
                          </a:rPr>
                          <m:t>𝑁</m:t>
                        </m:r>
                        <m:r>
                          <a:rPr lang="en-US" sz="1700" b="0" i="1" smtClean="0">
                            <a:latin typeface="Cambria Math" panose="02040503050406030204" pitchFamily="18" charset="0"/>
                          </a:rPr>
                          <m:t>)</m:t>
                        </m:r>
                      </m:num>
                      <m:den>
                        <m:r>
                          <a:rPr lang="en-US" sz="1700" i="1">
                            <a:latin typeface="Cambria Math" panose="02040503050406030204" pitchFamily="18" charset="0"/>
                          </a:rPr>
                          <m:t>𝑃</m:t>
                        </m:r>
                        <m:r>
                          <a:rPr lang="en-US" sz="1700" i="1">
                            <a:latin typeface="Cambria Math" panose="02040503050406030204" pitchFamily="18" charset="0"/>
                          </a:rPr>
                          <m:t>(</m:t>
                        </m:r>
                        <m:r>
                          <a:rPr lang="en-US" sz="1700" i="1">
                            <a:latin typeface="Cambria Math" panose="02040503050406030204" pitchFamily="18" charset="0"/>
                          </a:rPr>
                          <m:t>𝑊</m:t>
                        </m:r>
                        <m:r>
                          <a:rPr lang="en-US" sz="1700" i="1">
                            <a:latin typeface="Cambria Math" panose="02040503050406030204" pitchFamily="18" charset="0"/>
                          </a:rPr>
                          <m:t>)</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e>
                        </m:d>
                        <m:r>
                          <a:rPr lang="en-US" sz="1700" b="0" i="1" smtClean="0">
                            <a:latin typeface="Cambria Math" panose="02040503050406030204" pitchFamily="18" charset="0"/>
                          </a:rPr>
                          <m:t>(.6)</m:t>
                        </m:r>
                      </m:num>
                      <m:den>
                        <m:r>
                          <a:rPr lang="en-US" sz="1700" b="0" i="1" smtClean="0">
                            <a:latin typeface="Cambria Math" panose="02040503050406030204" pitchFamily="18" charset="0"/>
                          </a:rPr>
                          <m:t>(.8)</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d>
                          <m:dPr>
                            <m:ctrlPr>
                              <a:rPr lang="en-US" sz="1700" b="0" i="1" smtClean="0">
                                <a:latin typeface="Cambria Math" panose="02040503050406030204" pitchFamily="18" charset="0"/>
                              </a:rPr>
                            </m:ctrlPr>
                          </m:dPr>
                          <m:e>
                            <m:r>
                              <a:rPr lang="en-US" sz="1700" b="0" i="1" smtClean="0">
                                <a:latin typeface="Cambria Math" panose="02040503050406030204" pitchFamily="18" charset="0"/>
                              </a:rPr>
                              <m:t>.66</m:t>
                            </m:r>
                          </m:e>
                        </m:d>
                        <m:r>
                          <a:rPr lang="en-US" sz="1700" b="0" i="1" smtClean="0">
                            <a:latin typeface="Cambria Math" panose="02040503050406030204" pitchFamily="18" charset="0"/>
                          </a:rPr>
                          <m:t>(.6</m:t>
                        </m:r>
                        <m:r>
                          <a:rPr lang="en-US" sz="1700" i="1">
                            <a:latin typeface="Cambria Math" panose="02040503050406030204" pitchFamily="18" charset="0"/>
                          </a:rPr>
                          <m:t>)</m:t>
                        </m:r>
                      </m:num>
                      <m:den>
                        <m:r>
                          <a:rPr lang="en-US" sz="1700" i="1">
                            <a:latin typeface="Cambria Math" panose="02040503050406030204" pitchFamily="18" charset="0"/>
                          </a:rPr>
                          <m:t>(</m:t>
                        </m:r>
                        <m:r>
                          <a:rPr lang="en-US" sz="1700" b="0" i="1" smtClean="0">
                            <a:latin typeface="Cambria Math" panose="02040503050406030204" pitchFamily="18" charset="0"/>
                          </a:rPr>
                          <m:t>.6</m:t>
                        </m:r>
                        <m:r>
                          <a:rPr lang="en-US" sz="1700" i="1">
                            <a:latin typeface="Cambria Math" panose="02040503050406030204" pitchFamily="18" charset="0"/>
                          </a:rPr>
                          <m:t>)</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d>
                          <m:dPr>
                            <m:ctrlPr>
                              <a:rPr lang="en-US" sz="1700" b="0" i="1">
                                <a:latin typeface="Cambria Math" panose="02040503050406030204" pitchFamily="18" charset="0"/>
                              </a:rPr>
                            </m:ctrlPr>
                          </m:dPr>
                          <m:e>
                            <m:r>
                              <a:rPr lang="en-US" sz="1700" b="0" i="1" smtClean="0">
                                <a:latin typeface="Cambria Math" panose="02040503050406030204" pitchFamily="18" charset="0"/>
                              </a:rPr>
                              <m:t>.66</m:t>
                            </m:r>
                          </m:e>
                        </m:d>
                        <m:r>
                          <a:rPr lang="en-US" sz="1700" b="0" i="1" smtClean="0">
                            <a:latin typeface="Cambria Math" panose="02040503050406030204" pitchFamily="18" charset="0"/>
                          </a:rPr>
                          <m:t>(.6</m:t>
                        </m:r>
                        <m:r>
                          <a:rPr lang="en-US" sz="1700" i="1">
                            <a:latin typeface="Cambria Math" panose="02040503050406030204" pitchFamily="18" charset="0"/>
                          </a:rPr>
                          <m:t>)</m:t>
                        </m:r>
                      </m:num>
                      <m:den>
                        <m:r>
                          <a:rPr lang="en-US" sz="1700" i="1">
                            <a:latin typeface="Cambria Math" panose="02040503050406030204" pitchFamily="18" charset="0"/>
                          </a:rPr>
                          <m:t>(</m:t>
                        </m:r>
                        <m:r>
                          <a:rPr lang="en-US" sz="1700" b="0" i="1" smtClean="0">
                            <a:latin typeface="Cambria Math" panose="02040503050406030204" pitchFamily="18" charset="0"/>
                          </a:rPr>
                          <m:t>.4</m:t>
                        </m:r>
                        <m:r>
                          <a:rPr lang="en-US" sz="1700" i="1">
                            <a:latin typeface="Cambria Math" panose="02040503050406030204" pitchFamily="18" charset="0"/>
                          </a:rPr>
                          <m:t>)</m:t>
                        </m:r>
                      </m:den>
                    </m:f>
                    <m:r>
                      <m:rPr>
                        <m:nor/>
                      </m:rPr>
                      <a:rPr lang="en-US" sz="1700" b="0" i="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b="0" i="1" smtClean="0">
                                <a:latin typeface="Cambria Math" panose="02040503050406030204" pitchFamily="18" charset="0"/>
                              </a:rPr>
                              <m:t>.66</m:t>
                            </m:r>
                          </m:e>
                        </m:d>
                        <m:r>
                          <a:rPr lang="en-US" b="0" i="1" smtClean="0">
                            <a:latin typeface="Cambria Math" panose="02040503050406030204" pitchFamily="18" charset="0"/>
                          </a:rPr>
                          <m:t>(.6</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.66</m:t>
                            </m:r>
                          </m:e>
                        </m:d>
                        <m:r>
                          <a:rPr lang="en-US" i="1">
                            <a:latin typeface="Cambria Math" panose="02040503050406030204" pitchFamily="18" charset="0"/>
                          </a:rPr>
                          <m:t>(.6)</m:t>
                        </m:r>
                      </m:num>
                      <m:den>
                        <m:r>
                          <a:rPr lang="en-US" i="1">
                            <a:latin typeface="Cambria Math" panose="02040503050406030204" pitchFamily="18" charset="0"/>
                          </a:rPr>
                          <m:t>(.6)</m:t>
                        </m:r>
                      </m:den>
                    </m:f>
                    <m:r>
                      <a:rPr lang="en-US" i="1">
                        <a:latin typeface="Cambria Math" panose="02040503050406030204" pitchFamily="18" charset="0"/>
                      </a:rPr>
                      <m:t> </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.66</m:t>
                            </m:r>
                          </m:e>
                        </m:d>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m:t>
                        </m:r>
                      </m:num>
                      <m:den>
                        <m:r>
                          <a:rPr lang="en-US" i="1">
                            <a:latin typeface="Cambria Math" panose="02040503050406030204" pitchFamily="18" charset="0"/>
                          </a:rPr>
                          <m:t>(.4)</m:t>
                        </m:r>
                      </m:den>
                    </m:f>
                  </m:oMath>
                </a14:m>
                <a:endParaRPr lang="en-US" dirty="0"/>
              </a:p>
            </p:txBody>
          </p:sp>
        </mc:Choice>
        <mc:Fallback xmlns="">
          <p:sp>
            <p:nvSpPr>
              <p:cNvPr id="6" name="TextBox 5">
                <a:extLst>
                  <a:ext uri="{FF2B5EF4-FFF2-40B4-BE49-F238E27FC236}">
                    <a16:creationId xmlns:a16="http://schemas.microsoft.com/office/drawing/2014/main" id="{36438918-4D95-2041-8724-B1185AE72F24}"/>
                  </a:ext>
                </a:extLst>
              </p:cNvPr>
              <p:cNvSpPr txBox="1">
                <a:spLocks noRot="1" noChangeAspect="1" noMove="1" noResize="1" noEditPoints="1" noAdjustHandles="1" noChangeArrowheads="1" noChangeShapeType="1" noTextEdit="1"/>
              </p:cNvSpPr>
              <p:nvPr/>
            </p:nvSpPr>
            <p:spPr>
              <a:xfrm>
                <a:off x="457200" y="4731930"/>
                <a:ext cx="8325829" cy="456215"/>
              </a:xfrm>
              <a:prstGeom prst="rect">
                <a:avLst/>
              </a:prstGeom>
              <a:blipFill>
                <a:blip r:embed="rId2"/>
                <a:stretch>
                  <a:fillRect l="-915" b="-108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ACC318-8CFA-394A-9925-9D1ED92192C0}"/>
              </a:ext>
            </a:extLst>
          </p:cNvPr>
          <p:cNvSpPr txBox="1"/>
          <p:nvPr/>
        </p:nvSpPr>
        <p:spPr>
          <a:xfrm>
            <a:off x="2687030" y="4290559"/>
            <a:ext cx="6095999" cy="369332"/>
          </a:xfrm>
          <a:prstGeom prst="rect">
            <a:avLst/>
          </a:prstGeom>
          <a:noFill/>
        </p:spPr>
        <p:txBody>
          <a:bodyPr wrap="square" rtlCol="0">
            <a:spAutoFit/>
          </a:bodyPr>
          <a:lstStyle/>
          <a:p>
            <a:r>
              <a:rPr lang="en-US" dirty="0"/>
              <a:t>The     crime        was      in      Central     Park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1BAF6-361B-7A46-8810-6E79461DFC70}"/>
                  </a:ext>
                </a:extLst>
              </p:cNvPr>
              <p:cNvSpPr txBox="1"/>
              <p:nvPr/>
            </p:nvSpPr>
            <p:spPr>
              <a:xfrm>
                <a:off x="457200" y="5332224"/>
                <a:ext cx="6518579" cy="448328"/>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e>
                      <m:e>
                        <m:r>
                          <a:rPr lang="en-US" b="0" i="1" smtClean="0">
                            <a:latin typeface="Cambria Math" panose="02040503050406030204" pitchFamily="18" charset="0"/>
                          </a:rPr>
                          <m:t>𝑊</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r>
                          <a:rPr lang="en-US" b="0" i="1" smtClean="0">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𝑂</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(.4)</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b="0"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r>
                      <m:rPr>
                        <m:nor/>
                      </m:rPr>
                      <a:rPr lang="en-US" b="0" i="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.5</m:t>
                            </m:r>
                          </m:e>
                        </m:d>
                        <m:r>
                          <a:rPr lang="en-US" i="1">
                            <a:latin typeface="Cambria Math" panose="02040503050406030204" pitchFamily="18" charset="0"/>
                          </a:rPr>
                          <m:t>(.4)</m:t>
                        </m:r>
                      </m:num>
                      <m:den>
                        <m:r>
                          <a:rPr lang="en-US" i="1">
                            <a:latin typeface="Cambria Math" panose="02040503050406030204" pitchFamily="18" charset="0"/>
                          </a:rPr>
                          <m:t>(.6)</m:t>
                        </m:r>
                      </m:den>
                    </m:f>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(.4)</m:t>
                        </m:r>
                      </m:num>
                      <m:den>
                        <m:r>
                          <a:rPr lang="en-US" i="1">
                            <a:latin typeface="Cambria Math" panose="02040503050406030204" pitchFamily="18" charset="0"/>
                          </a:rPr>
                          <m:t>(.4)</m:t>
                        </m:r>
                      </m:den>
                    </m:f>
                  </m:oMath>
                </a14:m>
                <a:endParaRPr lang="en-US" dirty="0"/>
              </a:p>
            </p:txBody>
          </p:sp>
        </mc:Choice>
        <mc:Fallback xmlns="">
          <p:sp>
            <p:nvSpPr>
              <p:cNvPr id="9" name="TextBox 8">
                <a:extLst>
                  <a:ext uri="{FF2B5EF4-FFF2-40B4-BE49-F238E27FC236}">
                    <a16:creationId xmlns:a16="http://schemas.microsoft.com/office/drawing/2014/main" id="{0811BAF6-361B-7A46-8810-6E79461DFC70}"/>
                  </a:ext>
                </a:extLst>
              </p:cNvPr>
              <p:cNvSpPr txBox="1">
                <a:spLocks noRot="1" noChangeAspect="1" noMove="1" noResize="1" noEditPoints="1" noAdjustHandles="1" noChangeArrowheads="1" noChangeShapeType="1" noTextEdit="1"/>
              </p:cNvSpPr>
              <p:nvPr/>
            </p:nvSpPr>
            <p:spPr>
              <a:xfrm>
                <a:off x="457200" y="5332224"/>
                <a:ext cx="6518579" cy="448328"/>
              </a:xfrm>
              <a:prstGeom prst="rect">
                <a:avLst/>
              </a:prstGeom>
              <a:blipFill>
                <a:blip r:embed="rId3"/>
                <a:stretch>
                  <a:fillRect l="-1365" t="-2857"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DDBB808-3BB0-8F4C-8095-2BC211CFBEE2}"/>
                  </a:ext>
                </a:extLst>
              </p:cNvPr>
              <p:cNvSpPr/>
              <p:nvPr/>
            </p:nvSpPr>
            <p:spPr>
              <a:xfrm>
                <a:off x="2687030" y="6014456"/>
                <a:ext cx="3122458" cy="369332"/>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𝐴𝑟𝑡𝑖𝑐𝑙𝑒</m:t>
                    </m:r>
                    <m:r>
                      <a:rPr lang="en-US" b="0" i="1" smtClean="0">
                        <a:latin typeface="Cambria Math" panose="02040503050406030204" pitchFamily="18" charset="0"/>
                      </a:rPr>
                      <m:t> 1: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e>
                      <m:e>
                        <m:r>
                          <a:rPr lang="en-US" i="1">
                            <a:latin typeface="Cambria Math" panose="02040503050406030204" pitchFamily="18" charset="0"/>
                          </a:rPr>
                          <m:t>𝑊</m:t>
                        </m:r>
                      </m:e>
                    </m:d>
                  </m:oMath>
                </a14:m>
                <a:r>
                  <a:rPr lang="en-US" dirty="0"/>
                  <a:t> &gt;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𝑂</m:t>
                        </m:r>
                      </m:e>
                      <m:e>
                        <m:r>
                          <a:rPr lang="en-US" i="1">
                            <a:latin typeface="Cambria Math" panose="02040503050406030204" pitchFamily="18" charset="0"/>
                          </a:rPr>
                          <m:t>𝑊</m:t>
                        </m:r>
                      </m:e>
                    </m:d>
                    <m:r>
                      <a:rPr lang="en-US" i="1">
                        <a:latin typeface="Cambria Math" panose="02040503050406030204" pitchFamily="18" charset="0"/>
                      </a:rPr>
                      <m:t> </m:t>
                    </m:r>
                  </m:oMath>
                </a14:m>
                <a:endParaRPr lang="en-US" dirty="0"/>
              </a:p>
            </p:txBody>
          </p:sp>
        </mc:Choice>
        <mc:Fallback xmlns="">
          <p:sp>
            <p:nvSpPr>
              <p:cNvPr id="2" name="Rectangle 1">
                <a:extLst>
                  <a:ext uri="{FF2B5EF4-FFF2-40B4-BE49-F238E27FC236}">
                    <a16:creationId xmlns:a16="http://schemas.microsoft.com/office/drawing/2014/main" id="{EDDBB808-3BB0-8F4C-8095-2BC211CFBEE2}"/>
                  </a:ext>
                </a:extLst>
              </p:cNvPr>
              <p:cNvSpPr>
                <a:spLocks noRot="1" noChangeAspect="1" noMove="1" noResize="1" noEditPoints="1" noAdjustHandles="1" noChangeArrowheads="1" noChangeShapeType="1" noTextEdit="1"/>
              </p:cNvSpPr>
              <p:nvPr/>
            </p:nvSpPr>
            <p:spPr>
              <a:xfrm>
                <a:off x="2687030" y="6014456"/>
                <a:ext cx="3122458" cy="369332"/>
              </a:xfrm>
              <a:prstGeom prst="rect">
                <a:avLst/>
              </a:prstGeom>
              <a:blipFill>
                <a:blip r:embed="rId4"/>
                <a:stretch>
                  <a:fillRect t="-6667" r="-1220" b="-2333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6FF306F-82AC-B543-98ED-45611B0BF8B7}"/>
              </a:ext>
            </a:extLst>
          </p:cNvPr>
          <p:cNvSpPr/>
          <p:nvPr/>
        </p:nvSpPr>
        <p:spPr>
          <a:xfrm>
            <a:off x="228600" y="418078"/>
            <a:ext cx="8988679" cy="769441"/>
          </a:xfrm>
          <a:prstGeom prst="rect">
            <a:avLst/>
          </a:prstGeom>
        </p:spPr>
        <p:txBody>
          <a:bodyPr wrap="none">
            <a:spAutoFit/>
          </a:bodyPr>
          <a:lstStyle/>
          <a:p>
            <a:r>
              <a:rPr lang="en-US" sz="4400" dirty="0"/>
              <a:t>Example: NYT Article Classification</a:t>
            </a:r>
          </a:p>
        </p:txBody>
      </p:sp>
      <p:sp>
        <p:nvSpPr>
          <p:cNvPr id="3" name="TextBox 2">
            <a:extLst>
              <a:ext uri="{FF2B5EF4-FFF2-40B4-BE49-F238E27FC236}">
                <a16:creationId xmlns:a16="http://schemas.microsoft.com/office/drawing/2014/main" id="{24ECE2E0-3921-1743-AD48-551C44FC8E68}"/>
              </a:ext>
            </a:extLst>
          </p:cNvPr>
          <p:cNvSpPr txBox="1"/>
          <p:nvPr/>
        </p:nvSpPr>
        <p:spPr>
          <a:xfrm>
            <a:off x="7162800" y="5638800"/>
            <a:ext cx="1676400" cy="646331"/>
          </a:xfrm>
          <a:prstGeom prst="rect">
            <a:avLst/>
          </a:prstGeom>
          <a:noFill/>
        </p:spPr>
        <p:txBody>
          <a:bodyPr wrap="square" rtlCol="0">
            <a:spAutoFit/>
          </a:bodyPr>
          <a:lstStyle/>
          <a:p>
            <a:pPr algn="ctr"/>
            <a:r>
              <a:rPr lang="en-US" dirty="0">
                <a:solidFill>
                  <a:srgbClr val="00B050"/>
                </a:solidFill>
              </a:rPr>
              <a:t>Classify as </a:t>
            </a:r>
          </a:p>
          <a:p>
            <a:pPr algn="ctr"/>
            <a:r>
              <a:rPr lang="en-US" dirty="0">
                <a:solidFill>
                  <a:srgbClr val="00B050"/>
                </a:solidFill>
              </a:rPr>
              <a:t>NEWS!</a:t>
            </a:r>
          </a:p>
        </p:txBody>
      </p:sp>
    </p:spTree>
    <p:extLst>
      <p:ext uri="{BB962C8B-B14F-4D97-AF65-F5344CB8AC3E}">
        <p14:creationId xmlns:p14="http://schemas.microsoft.com/office/powerpoint/2010/main" val="368671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0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76200" y="1828800"/>
            <a:ext cx="9220200" cy="900546"/>
          </a:xfrm>
        </p:spPr>
        <p:txBody>
          <a:bodyPr>
            <a:normAutofit fontScale="90000"/>
          </a:bodyPr>
          <a:lstStyle/>
          <a:p>
            <a:r>
              <a:rPr lang="en-US" sz="4000" dirty="0"/>
              <a:t>Example: </a:t>
            </a:r>
            <a:br>
              <a:rPr lang="en-US" sz="4000" dirty="0"/>
            </a:br>
            <a:r>
              <a:rPr lang="en-US" sz="4000" dirty="0"/>
              <a:t>New York Times Article Classification</a:t>
            </a:r>
          </a:p>
        </p:txBody>
      </p:sp>
      <p:sp>
        <p:nvSpPr>
          <p:cNvPr id="4" name="Subtitle 3"/>
          <p:cNvSpPr>
            <a:spLocks noGrp="1"/>
          </p:cNvSpPr>
          <p:nvPr>
            <p:ph type="subTitle" idx="1"/>
          </p:nvPr>
        </p:nvSpPr>
        <p:spPr/>
        <p:txBody>
          <a:bodyPr/>
          <a:lstStyle/>
          <a:p>
            <a:r>
              <a:rPr lang="en-IN" dirty="0"/>
              <a:t>In depth and in R</a:t>
            </a:r>
          </a:p>
        </p:txBody>
      </p:sp>
    </p:spTree>
    <p:extLst>
      <p:ext uri="{BB962C8B-B14F-4D97-AF65-F5344CB8AC3E}">
        <p14:creationId xmlns:p14="http://schemas.microsoft.com/office/powerpoint/2010/main" val="224374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A06F-F4DD-E242-BF99-ABBD49746990}"/>
              </a:ext>
            </a:extLst>
          </p:cNvPr>
          <p:cNvSpPr>
            <a:spLocks noGrp="1"/>
          </p:cNvSpPr>
          <p:nvPr>
            <p:ph type="title"/>
          </p:nvPr>
        </p:nvSpPr>
        <p:spPr>
          <a:xfrm>
            <a:off x="0" y="228600"/>
            <a:ext cx="9144000" cy="1143000"/>
          </a:xfrm>
        </p:spPr>
        <p:txBody>
          <a:bodyPr/>
          <a:lstStyle/>
          <a:p>
            <a:r>
              <a:rPr lang="en-US" dirty="0"/>
              <a:t>Example: NYT Article Classification</a:t>
            </a:r>
          </a:p>
        </p:txBody>
      </p:sp>
      <p:sp>
        <p:nvSpPr>
          <p:cNvPr id="4" name="Rectangle 3">
            <a:extLst>
              <a:ext uri="{FF2B5EF4-FFF2-40B4-BE49-F238E27FC236}">
                <a16:creationId xmlns:a16="http://schemas.microsoft.com/office/drawing/2014/main" id="{1ED1F0FE-BD33-3446-88D0-AF8555712062}"/>
              </a:ext>
            </a:extLst>
          </p:cNvPr>
          <p:cNvSpPr/>
          <p:nvPr/>
        </p:nvSpPr>
        <p:spPr>
          <a:xfrm>
            <a:off x="990600" y="1385364"/>
            <a:ext cx="7772400" cy="5478423"/>
          </a:xfrm>
          <a:prstGeom prst="rect">
            <a:avLst/>
          </a:prstGeom>
        </p:spPr>
        <p:txBody>
          <a:bodyPr wrap="square">
            <a:spAutoFit/>
          </a:bodyPr>
          <a:lstStyle/>
          <a:p>
            <a:r>
              <a:rPr lang="en-US" sz="1000" dirty="0"/>
              <a:t>  </a:t>
            </a:r>
          </a:p>
          <a:p>
            <a:r>
              <a:rPr lang="en-US" sz="1000" dirty="0"/>
              <a:t>  # Sample R Code for Dealing with the NYT API</a:t>
            </a:r>
          </a:p>
          <a:p>
            <a:r>
              <a:rPr lang="en-US" sz="1000" dirty="0"/>
              <a:t>  </a:t>
            </a:r>
          </a:p>
          <a:p>
            <a:r>
              <a:rPr lang="en-US" sz="1000" dirty="0"/>
              <a:t>  ```{r}</a:t>
            </a:r>
          </a:p>
          <a:p>
            <a:r>
              <a:rPr lang="en-US" sz="1000" dirty="0"/>
              <a:t>library(</a:t>
            </a:r>
            <a:r>
              <a:rPr lang="en-US" sz="1000" dirty="0" err="1"/>
              <a:t>dplyr</a:t>
            </a:r>
            <a:r>
              <a:rPr lang="en-US" sz="1000" dirty="0"/>
              <a:t>)</a:t>
            </a:r>
          </a:p>
          <a:p>
            <a:r>
              <a:rPr lang="en-US" sz="1000" dirty="0"/>
              <a:t>library(</a:t>
            </a:r>
            <a:r>
              <a:rPr lang="en-US" sz="1000" dirty="0" err="1"/>
              <a:t>tidyr</a:t>
            </a:r>
            <a:r>
              <a:rPr lang="en-US" sz="1000" dirty="0"/>
              <a:t>)</a:t>
            </a:r>
          </a:p>
          <a:p>
            <a:r>
              <a:rPr lang="en-US" sz="1000" dirty="0"/>
              <a:t>library(</a:t>
            </a:r>
            <a:r>
              <a:rPr lang="en-US" sz="1000" dirty="0" err="1"/>
              <a:t>plyr</a:t>
            </a:r>
            <a:r>
              <a:rPr lang="en-US" sz="1000" dirty="0"/>
              <a:t>)</a:t>
            </a:r>
          </a:p>
          <a:p>
            <a:r>
              <a:rPr lang="en-US" sz="1000" dirty="0"/>
              <a:t>library(</a:t>
            </a:r>
            <a:r>
              <a:rPr lang="en-US" sz="1000" dirty="0" err="1"/>
              <a:t>jsonlite</a:t>
            </a:r>
            <a:r>
              <a:rPr lang="en-US" sz="1000" dirty="0"/>
              <a:t>)</a:t>
            </a:r>
          </a:p>
          <a:p>
            <a:endParaRPr lang="en-US" sz="1000" dirty="0"/>
          </a:p>
          <a:p>
            <a:r>
              <a:rPr lang="en-US" sz="1000" dirty="0"/>
              <a:t>NYTIMES_KEY = "OG89fUubcS8FXofVrLA4dmIOHh5omiFa" #Your Key Here … get from NTY API website</a:t>
            </a:r>
          </a:p>
          <a:p>
            <a:endParaRPr lang="en-US" sz="1000" dirty="0"/>
          </a:p>
          <a:p>
            <a:r>
              <a:rPr lang="en-US" sz="1000" dirty="0"/>
              <a:t># Let's set some parameters</a:t>
            </a:r>
          </a:p>
          <a:p>
            <a:r>
              <a:rPr lang="en-US" sz="1000" dirty="0"/>
              <a:t>term &lt;- "</a:t>
            </a:r>
            <a:r>
              <a:rPr lang="en-US" sz="1000" dirty="0" err="1"/>
              <a:t>central+park+jogger</a:t>
            </a:r>
            <a:r>
              <a:rPr lang="en-US" sz="1000" dirty="0"/>
              <a:t>" # Need to use + to string together separate words</a:t>
            </a:r>
          </a:p>
          <a:p>
            <a:r>
              <a:rPr lang="en-US" sz="1000" dirty="0" err="1"/>
              <a:t>begin_date</a:t>
            </a:r>
            <a:r>
              <a:rPr lang="en-US" sz="1000" dirty="0"/>
              <a:t> &lt;- "19890419"</a:t>
            </a:r>
          </a:p>
          <a:p>
            <a:r>
              <a:rPr lang="en-US" sz="1000" dirty="0" err="1"/>
              <a:t>end_date</a:t>
            </a:r>
            <a:r>
              <a:rPr lang="en-US" sz="1000" dirty="0"/>
              <a:t> &lt;- "19910901"</a:t>
            </a:r>
          </a:p>
          <a:p>
            <a:endParaRPr lang="en-US" sz="1000" dirty="0"/>
          </a:p>
          <a:p>
            <a:r>
              <a:rPr lang="en-US" sz="1000" dirty="0" err="1"/>
              <a:t>baseurl</a:t>
            </a:r>
            <a:r>
              <a:rPr lang="en-US" sz="1000" dirty="0"/>
              <a:t> &lt;- paste0("http://</a:t>
            </a:r>
            <a:r>
              <a:rPr lang="en-US" sz="1000" dirty="0" err="1"/>
              <a:t>api.nytimes.com</a:t>
            </a:r>
            <a:r>
              <a:rPr lang="en-US" sz="1000" dirty="0"/>
              <a:t>/svc/search/v2/</a:t>
            </a:r>
            <a:r>
              <a:rPr lang="en-US" sz="1000" dirty="0" err="1"/>
              <a:t>articlesearch.json?q</a:t>
            </a:r>
            <a:r>
              <a:rPr lang="en-US" sz="1000" dirty="0"/>
              <a:t>=",term,</a:t>
            </a:r>
          </a:p>
          <a:p>
            <a:r>
              <a:rPr lang="en-US" sz="1000" dirty="0"/>
              <a:t>                  "&amp;</a:t>
            </a:r>
            <a:r>
              <a:rPr lang="en-US" sz="1000" dirty="0" err="1"/>
              <a:t>begin_date</a:t>
            </a:r>
            <a:r>
              <a:rPr lang="en-US" sz="1000" dirty="0"/>
              <a:t>=",begin_date,"&amp;</a:t>
            </a:r>
            <a:r>
              <a:rPr lang="en-US" sz="1000" dirty="0" err="1"/>
              <a:t>end_date</a:t>
            </a:r>
            <a:r>
              <a:rPr lang="en-US" sz="1000" dirty="0"/>
              <a:t>=",</a:t>
            </a:r>
            <a:r>
              <a:rPr lang="en-US" sz="1000" dirty="0" err="1"/>
              <a:t>end_date</a:t>
            </a:r>
            <a:r>
              <a:rPr lang="en-US" sz="1000" dirty="0"/>
              <a:t>,</a:t>
            </a:r>
          </a:p>
          <a:p>
            <a:r>
              <a:rPr lang="en-US" sz="1000" dirty="0"/>
              <a:t>                  "&amp;</a:t>
            </a:r>
            <a:r>
              <a:rPr lang="en-US" sz="1000" dirty="0" err="1"/>
              <a:t>facet_filter</a:t>
            </a:r>
            <a:r>
              <a:rPr lang="en-US" sz="1000" dirty="0"/>
              <a:t>=</a:t>
            </a:r>
            <a:r>
              <a:rPr lang="en-US" sz="1000" dirty="0" err="1"/>
              <a:t>true&amp;api-key</a:t>
            </a:r>
            <a:r>
              <a:rPr lang="en-US" sz="1000" dirty="0"/>
              <a:t>=",NYTIMES_KEY, </a:t>
            </a:r>
            <a:r>
              <a:rPr lang="en-US" sz="1000" dirty="0" err="1"/>
              <a:t>sep</a:t>
            </a:r>
            <a:r>
              <a:rPr lang="en-US" sz="1000" dirty="0"/>
              <a:t>="")</a:t>
            </a:r>
          </a:p>
          <a:p>
            <a:endParaRPr lang="en-US" sz="1000" dirty="0"/>
          </a:p>
          <a:p>
            <a:r>
              <a:rPr lang="en-US" sz="1000" dirty="0" err="1"/>
              <a:t>initialQuery</a:t>
            </a:r>
            <a:r>
              <a:rPr lang="en-US" sz="1000" dirty="0"/>
              <a:t> &lt;- </a:t>
            </a:r>
            <a:r>
              <a:rPr lang="en-US" sz="1000" dirty="0" err="1"/>
              <a:t>jsonlite</a:t>
            </a:r>
            <a:r>
              <a:rPr lang="en-US" sz="1000" dirty="0"/>
              <a:t>::</a:t>
            </a:r>
            <a:r>
              <a:rPr lang="en-US" sz="1000" dirty="0" err="1"/>
              <a:t>fromJSON</a:t>
            </a:r>
            <a:r>
              <a:rPr lang="en-US" sz="1000" dirty="0"/>
              <a:t>(</a:t>
            </a:r>
            <a:r>
              <a:rPr lang="en-US" sz="1000" dirty="0" err="1"/>
              <a:t>baseurl</a:t>
            </a:r>
            <a:r>
              <a:rPr lang="en-US" sz="1000" dirty="0"/>
              <a:t>)</a:t>
            </a:r>
          </a:p>
          <a:p>
            <a:r>
              <a:rPr lang="en-US" sz="1000" dirty="0" err="1"/>
              <a:t>maxPages</a:t>
            </a:r>
            <a:r>
              <a:rPr lang="en-US" sz="1000" dirty="0"/>
              <a:t> &lt;- round((</a:t>
            </a:r>
            <a:r>
              <a:rPr lang="en-US" sz="1000" dirty="0" err="1"/>
              <a:t>initialQuery$response$meta$hits</a:t>
            </a:r>
            <a:r>
              <a:rPr lang="en-US" sz="1000" dirty="0"/>
              <a:t>[1] / 10)-1)</a:t>
            </a:r>
          </a:p>
          <a:p>
            <a:endParaRPr lang="en-US" sz="1000" dirty="0"/>
          </a:p>
          <a:p>
            <a:r>
              <a:rPr lang="en-US" sz="1000" dirty="0"/>
              <a:t>pages &lt;- list()</a:t>
            </a:r>
          </a:p>
          <a:p>
            <a:r>
              <a:rPr lang="en-US" sz="1000" dirty="0"/>
              <a:t>for(</a:t>
            </a:r>
            <a:r>
              <a:rPr lang="en-US" sz="1000" dirty="0" err="1"/>
              <a:t>i</a:t>
            </a:r>
            <a:r>
              <a:rPr lang="en-US" sz="1000" dirty="0"/>
              <a:t> in 0:maxPages){</a:t>
            </a:r>
          </a:p>
          <a:p>
            <a:r>
              <a:rPr lang="en-US" sz="1000" dirty="0"/>
              <a:t>  </a:t>
            </a:r>
            <a:r>
              <a:rPr lang="en-US" sz="1000" dirty="0" err="1"/>
              <a:t>nytSearch</a:t>
            </a:r>
            <a:r>
              <a:rPr lang="en-US" sz="1000" dirty="0"/>
              <a:t> &lt;- </a:t>
            </a:r>
            <a:r>
              <a:rPr lang="en-US" sz="1000" dirty="0" err="1"/>
              <a:t>jsonlite</a:t>
            </a:r>
            <a:r>
              <a:rPr lang="en-US" sz="1000" dirty="0"/>
              <a:t>::</a:t>
            </a:r>
            <a:r>
              <a:rPr lang="en-US" sz="1000" dirty="0" err="1"/>
              <a:t>fromJSON</a:t>
            </a:r>
            <a:r>
              <a:rPr lang="en-US" sz="1000" dirty="0"/>
              <a:t>(paste0(</a:t>
            </a:r>
            <a:r>
              <a:rPr lang="en-US" sz="1000" dirty="0" err="1"/>
              <a:t>baseurl</a:t>
            </a:r>
            <a:r>
              <a:rPr lang="en-US" sz="1000" dirty="0"/>
              <a:t>, "&amp;page=", </a:t>
            </a:r>
            <a:r>
              <a:rPr lang="en-US" sz="1000" dirty="0" err="1"/>
              <a:t>i</a:t>
            </a:r>
            <a:r>
              <a:rPr lang="en-US" sz="1000" dirty="0"/>
              <a:t>), flatten = TRUE) %&gt;% </a:t>
            </a:r>
            <a:r>
              <a:rPr lang="en-US" sz="1000" dirty="0" err="1"/>
              <a:t>data.frame</a:t>
            </a:r>
            <a:r>
              <a:rPr lang="en-US" sz="1000" dirty="0"/>
              <a:t>() </a:t>
            </a:r>
          </a:p>
          <a:p>
            <a:r>
              <a:rPr lang="en-US" sz="1000" dirty="0"/>
              <a:t>  message("Retrieving page ", </a:t>
            </a:r>
            <a:r>
              <a:rPr lang="en-US" sz="1000" dirty="0" err="1"/>
              <a:t>i</a:t>
            </a:r>
            <a:r>
              <a:rPr lang="en-US" sz="1000" dirty="0"/>
              <a:t>)</a:t>
            </a:r>
          </a:p>
          <a:p>
            <a:r>
              <a:rPr lang="en-US" sz="1000" dirty="0"/>
              <a:t>  pages[[i+1]] &lt;- </a:t>
            </a:r>
            <a:r>
              <a:rPr lang="en-US" sz="1000" dirty="0" err="1"/>
              <a:t>nytSearch</a:t>
            </a:r>
            <a:r>
              <a:rPr lang="en-US" sz="1000" dirty="0"/>
              <a:t> </a:t>
            </a:r>
          </a:p>
          <a:p>
            <a:r>
              <a:rPr lang="en-US" sz="1000" dirty="0"/>
              <a:t>  </a:t>
            </a:r>
            <a:r>
              <a:rPr lang="en-US" sz="1000" dirty="0" err="1"/>
              <a:t>Sys.sleep</a:t>
            </a:r>
            <a:r>
              <a:rPr lang="en-US" sz="1000" dirty="0"/>
              <a:t>(5) #</a:t>
            </a:r>
            <a:r>
              <a:rPr lang="en-US" sz="1000" dirty="0" err="1"/>
              <a:t>iyou</a:t>
            </a:r>
            <a:r>
              <a:rPr lang="en-US" sz="1000" dirty="0"/>
              <a:t> may get an error if you grab the data too fast … so we create a delay between pages.  </a:t>
            </a:r>
          </a:p>
          <a:p>
            <a:r>
              <a:rPr lang="en-US" sz="1000" dirty="0"/>
              <a:t>}</a:t>
            </a:r>
          </a:p>
          <a:p>
            <a:endParaRPr lang="en-US" sz="1000" dirty="0"/>
          </a:p>
          <a:p>
            <a:r>
              <a:rPr lang="en-US" sz="1000" dirty="0"/>
              <a:t>#Combine all results</a:t>
            </a:r>
          </a:p>
          <a:p>
            <a:r>
              <a:rPr lang="en-US" sz="1000" dirty="0" err="1"/>
              <a:t>allNYTSearch</a:t>
            </a:r>
            <a:r>
              <a:rPr lang="en-US" sz="1000" dirty="0"/>
              <a:t> &lt;- </a:t>
            </a:r>
            <a:r>
              <a:rPr lang="en-US" sz="1000" dirty="0" err="1"/>
              <a:t>rbind_pages</a:t>
            </a:r>
            <a:r>
              <a:rPr lang="en-US" sz="1000" dirty="0"/>
              <a:t>(pages)</a:t>
            </a:r>
          </a:p>
          <a:p>
            <a:endParaRPr lang="en-US" sz="1000" dirty="0"/>
          </a:p>
          <a:p>
            <a:endParaRPr lang="en-US" sz="1000" dirty="0"/>
          </a:p>
        </p:txBody>
      </p:sp>
    </p:spTree>
    <p:extLst>
      <p:ext uri="{BB962C8B-B14F-4D97-AF65-F5344CB8AC3E}">
        <p14:creationId xmlns:p14="http://schemas.microsoft.com/office/powerpoint/2010/main" val="365938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965C-930D-0E4E-B95E-33E5DD7BDBA2}"/>
              </a:ext>
            </a:extLst>
          </p:cNvPr>
          <p:cNvSpPr>
            <a:spLocks noGrp="1"/>
          </p:cNvSpPr>
          <p:nvPr>
            <p:ph type="title"/>
          </p:nvPr>
        </p:nvSpPr>
        <p:spPr>
          <a:xfrm>
            <a:off x="0" y="228600"/>
            <a:ext cx="9144000" cy="1143000"/>
          </a:xfrm>
        </p:spPr>
        <p:txBody>
          <a:bodyPr/>
          <a:lstStyle/>
          <a:p>
            <a:r>
              <a:rPr lang="en-US" dirty="0"/>
              <a:t>Example: NYT Article Classification</a:t>
            </a:r>
          </a:p>
        </p:txBody>
      </p:sp>
      <p:sp>
        <p:nvSpPr>
          <p:cNvPr id="4" name="Rectangle 3">
            <a:extLst>
              <a:ext uri="{FF2B5EF4-FFF2-40B4-BE49-F238E27FC236}">
                <a16:creationId xmlns:a16="http://schemas.microsoft.com/office/drawing/2014/main" id="{8F657B58-F28C-8646-96C9-0A50A1CF4D0A}"/>
              </a:ext>
            </a:extLst>
          </p:cNvPr>
          <p:cNvSpPr/>
          <p:nvPr/>
        </p:nvSpPr>
        <p:spPr>
          <a:xfrm>
            <a:off x="419100" y="1524000"/>
            <a:ext cx="8305800" cy="2862322"/>
          </a:xfrm>
          <a:prstGeom prst="rect">
            <a:avLst/>
          </a:prstGeom>
        </p:spPr>
        <p:txBody>
          <a:bodyPr wrap="square">
            <a:spAutoFit/>
          </a:bodyPr>
          <a:lstStyle/>
          <a:p>
            <a:r>
              <a:rPr lang="en-US" sz="1000" dirty="0"/>
              <a:t># Visualize coverage by section</a:t>
            </a:r>
          </a:p>
          <a:p>
            <a:r>
              <a:rPr lang="en-US" sz="1000" dirty="0" err="1"/>
              <a:t>allNYTSearch</a:t>
            </a:r>
            <a:r>
              <a:rPr lang="en-US" sz="1000" dirty="0"/>
              <a:t> %&gt;% </a:t>
            </a:r>
          </a:p>
          <a:p>
            <a:r>
              <a:rPr lang="en-US" sz="1000" dirty="0"/>
              <a:t>  </a:t>
            </a:r>
            <a:r>
              <a:rPr lang="en-US" sz="1000" dirty="0" err="1"/>
              <a:t>group_by</a:t>
            </a:r>
            <a:r>
              <a:rPr lang="en-US" sz="1000" dirty="0"/>
              <a:t>(</a:t>
            </a:r>
            <a:r>
              <a:rPr lang="en-US" sz="1000" dirty="0" err="1"/>
              <a:t>response.docs.type_of_material</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response.docs.type_of_material</a:t>
            </a:r>
            <a:r>
              <a:rPr lang="en-US" sz="1000" dirty="0"/>
              <a:t>, fill=</a:t>
            </a:r>
            <a:r>
              <a:rPr lang="en-US" sz="1000" dirty="0" err="1"/>
              <a:t>response.docs.type_of_material</a:t>
            </a:r>
            <a:r>
              <a:rPr lang="en-US" sz="1000" dirty="0"/>
              <a:t>), stat = "identity") + </a:t>
            </a:r>
            <a:r>
              <a:rPr lang="en-US" sz="1000" dirty="0" err="1"/>
              <a:t>coord_flip</a:t>
            </a:r>
            <a:r>
              <a:rPr lang="en-US" sz="1000" dirty="0"/>
              <a:t>()</a:t>
            </a:r>
          </a:p>
          <a:p>
            <a:endParaRPr lang="en-US" sz="1000" dirty="0"/>
          </a:p>
          <a:p>
            <a:r>
              <a:rPr lang="en-US" sz="1000" dirty="0"/>
              <a:t>#Make another column of News versus Other ... The labels</a:t>
            </a:r>
          </a:p>
          <a:p>
            <a:r>
              <a:rPr lang="en-US" sz="1000" dirty="0" err="1"/>
              <a:t>allNYTSearch$NewsOrOther</a:t>
            </a:r>
            <a:r>
              <a:rPr lang="en-US" sz="1000" dirty="0"/>
              <a:t> = </a:t>
            </a:r>
            <a:r>
              <a:rPr lang="en-US" sz="1000" dirty="0" err="1"/>
              <a:t>ifelse</a:t>
            </a:r>
            <a:r>
              <a:rPr lang="en-US" sz="1000" dirty="0"/>
              <a:t>(</a:t>
            </a:r>
            <a:r>
              <a:rPr lang="en-US" sz="1000" dirty="0" err="1"/>
              <a:t>allNYTSearch$response.docs.type_of_material</a:t>
            </a:r>
            <a:r>
              <a:rPr lang="en-US" sz="1000" dirty="0"/>
              <a:t> == "</a:t>
            </a:r>
            <a:r>
              <a:rPr lang="en-US" sz="1000" dirty="0" err="1"/>
              <a:t>News","News","Other</a:t>
            </a:r>
            <a:r>
              <a:rPr lang="en-US" sz="1000" dirty="0"/>
              <a:t>")</a:t>
            </a:r>
          </a:p>
          <a:p>
            <a:endParaRPr lang="en-US" sz="1000" dirty="0"/>
          </a:p>
          <a:p>
            <a:r>
              <a:rPr lang="en-US" sz="1000" dirty="0"/>
              <a:t># Visualize coverage of News or Other</a:t>
            </a:r>
          </a:p>
          <a:p>
            <a:r>
              <a:rPr lang="en-US" sz="1000" dirty="0" err="1"/>
              <a:t>allNYTSearch</a:t>
            </a:r>
            <a:r>
              <a:rPr lang="en-US" sz="1000" dirty="0"/>
              <a:t> %&gt;% </a:t>
            </a:r>
          </a:p>
          <a:p>
            <a:r>
              <a:rPr lang="en-US" sz="1000" dirty="0"/>
              <a:t>  </a:t>
            </a:r>
            <a:r>
              <a:rPr lang="en-US" sz="1000" dirty="0" err="1"/>
              <a:t>group_by</a:t>
            </a:r>
            <a:r>
              <a:rPr lang="en-US" sz="1000" dirty="0"/>
              <a:t>(</a:t>
            </a:r>
            <a:r>
              <a:rPr lang="en-US" sz="1000" dirty="0" err="1"/>
              <a:t>NewsOrOther</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NewsOrOther</a:t>
            </a:r>
            <a:r>
              <a:rPr lang="en-US" sz="1000" dirty="0"/>
              <a:t>, fill=</a:t>
            </a:r>
            <a:r>
              <a:rPr lang="en-US" sz="1000" dirty="0" err="1"/>
              <a:t>NewsOrOther</a:t>
            </a:r>
            <a:r>
              <a:rPr lang="en-US" sz="1000" dirty="0"/>
              <a:t>), stat = "identity") + </a:t>
            </a:r>
            <a:r>
              <a:rPr lang="en-US" sz="1000" dirty="0" err="1"/>
              <a:t>coord_flip</a:t>
            </a:r>
            <a:r>
              <a:rPr lang="en-US" sz="1000" dirty="0"/>
              <a:t>()</a:t>
            </a:r>
          </a:p>
        </p:txBody>
      </p:sp>
    </p:spTree>
    <p:extLst>
      <p:ext uri="{BB962C8B-B14F-4D97-AF65-F5344CB8AC3E}">
        <p14:creationId xmlns:p14="http://schemas.microsoft.com/office/powerpoint/2010/main" val="3857242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965C-930D-0E4E-B95E-33E5DD7BDBA2}"/>
              </a:ext>
            </a:extLst>
          </p:cNvPr>
          <p:cNvSpPr>
            <a:spLocks noGrp="1"/>
          </p:cNvSpPr>
          <p:nvPr>
            <p:ph type="title"/>
          </p:nvPr>
        </p:nvSpPr>
        <p:spPr>
          <a:xfrm>
            <a:off x="0" y="228600"/>
            <a:ext cx="9144000" cy="1143000"/>
          </a:xfrm>
        </p:spPr>
        <p:txBody>
          <a:bodyPr/>
          <a:lstStyle/>
          <a:p>
            <a:r>
              <a:rPr lang="en-US" dirty="0"/>
              <a:t>Example: NYT Article Classification</a:t>
            </a:r>
          </a:p>
        </p:txBody>
      </p:sp>
      <p:sp>
        <p:nvSpPr>
          <p:cNvPr id="3" name="Rectangle 2">
            <a:extLst>
              <a:ext uri="{FF2B5EF4-FFF2-40B4-BE49-F238E27FC236}">
                <a16:creationId xmlns:a16="http://schemas.microsoft.com/office/drawing/2014/main" id="{593D59F2-50BD-864F-994E-A23B961F19D1}"/>
              </a:ext>
            </a:extLst>
          </p:cNvPr>
          <p:cNvSpPr/>
          <p:nvPr/>
        </p:nvSpPr>
        <p:spPr>
          <a:xfrm>
            <a:off x="228600" y="1371600"/>
            <a:ext cx="8686800" cy="4616648"/>
          </a:xfrm>
          <a:prstGeom prst="rect">
            <a:avLst/>
          </a:prstGeom>
        </p:spPr>
        <p:txBody>
          <a:bodyPr wrap="square">
            <a:spAutoFit/>
          </a:bodyPr>
          <a:lstStyle/>
          <a:p>
            <a:endParaRPr lang="en-US" sz="1050" dirty="0"/>
          </a:p>
          <a:p>
            <a:endParaRPr lang="en-US" sz="1050" dirty="0"/>
          </a:p>
          <a:p>
            <a:r>
              <a:rPr lang="en-US" sz="1050" dirty="0"/>
              <a:t>#This function returns P(News | Keyword) </a:t>
            </a:r>
          </a:p>
          <a:p>
            <a:r>
              <a:rPr lang="en-US" sz="1050" dirty="0"/>
              <a:t>#P(</a:t>
            </a:r>
            <a:r>
              <a:rPr lang="en-US" sz="1050" dirty="0" err="1"/>
              <a:t>News|KW</a:t>
            </a:r>
            <a:r>
              <a:rPr lang="en-US" sz="1050" dirty="0"/>
              <a:t>) = P(</a:t>
            </a:r>
            <a:r>
              <a:rPr lang="en-US" sz="1050" dirty="0" err="1"/>
              <a:t>KW|News</a:t>
            </a:r>
            <a:r>
              <a:rPr lang="en-US" sz="1050" dirty="0"/>
              <a:t>)* P(News) / P(KW)</a:t>
            </a:r>
          </a:p>
          <a:p>
            <a:r>
              <a:rPr lang="en-US" sz="1050" dirty="0" err="1"/>
              <a:t>Pnews_word</a:t>
            </a:r>
            <a:r>
              <a:rPr lang="en-US" sz="1050" dirty="0"/>
              <a:t> = function(</a:t>
            </a:r>
            <a:r>
              <a:rPr lang="en-US" sz="1050" dirty="0" err="1"/>
              <a:t>key_word</a:t>
            </a:r>
            <a:r>
              <a:rPr lang="en-US" sz="1050" dirty="0"/>
              <a:t> = "jogging", </a:t>
            </a:r>
            <a:r>
              <a:rPr lang="en-US" sz="1050" dirty="0" err="1"/>
              <a:t>trainingSet</a:t>
            </a:r>
            <a:r>
              <a:rPr lang="en-US" sz="1050" dirty="0"/>
              <a:t>, </a:t>
            </a:r>
            <a:r>
              <a:rPr lang="en-US" sz="1050" dirty="0" err="1"/>
              <a:t>alphaLaplace</a:t>
            </a:r>
            <a:r>
              <a:rPr lang="en-US" sz="1050" dirty="0"/>
              <a:t> = .1, </a:t>
            </a:r>
            <a:r>
              <a:rPr lang="en-US" sz="1050" dirty="0" err="1"/>
              <a:t>betaLaplace</a:t>
            </a:r>
            <a:r>
              <a:rPr lang="en-US" sz="1050" dirty="0"/>
              <a:t> = .2) # alpha and beta are for </a:t>
            </a:r>
            <a:r>
              <a:rPr lang="en-US" sz="1050" dirty="0" err="1"/>
              <a:t>laplace</a:t>
            </a:r>
            <a:r>
              <a:rPr lang="en-US" sz="1050" dirty="0"/>
              <a:t> smoothing</a:t>
            </a:r>
          </a:p>
          <a:p>
            <a:r>
              <a:rPr lang="en-US" sz="1050" dirty="0"/>
              <a:t>{</a:t>
            </a:r>
          </a:p>
          <a:p>
            <a:r>
              <a:rPr lang="en-US" sz="1050" dirty="0"/>
              <a:t> </a:t>
            </a:r>
          </a:p>
          <a:p>
            <a:r>
              <a:rPr lang="en-US" sz="1050" dirty="0"/>
              <a:t>  #Take out all but alpha numeric characters from training headlines </a:t>
            </a:r>
          </a:p>
          <a:p>
            <a:r>
              <a:rPr lang="en-US" sz="1050" dirty="0"/>
              <a:t>  </a:t>
            </a:r>
            <a:r>
              <a:rPr lang="en-US" sz="1050" dirty="0" err="1"/>
              <a:t>trainingSet$response.docs.headline.main</a:t>
            </a:r>
            <a:r>
              <a:rPr lang="en-US" sz="1050" dirty="0"/>
              <a:t> = </a:t>
            </a:r>
            <a:r>
              <a:rPr lang="en-US" sz="1050" dirty="0" err="1"/>
              <a:t>unlist</a:t>
            </a:r>
            <a:r>
              <a:rPr lang="en-US" sz="1050" dirty="0"/>
              <a:t>(</a:t>
            </a:r>
            <a:r>
              <a:rPr lang="en-US" sz="1050" dirty="0" err="1"/>
              <a:t>gsub</a:t>
            </a:r>
            <a:r>
              <a:rPr lang="en-US" sz="1050" dirty="0"/>
              <a:t>("[^[:</a:t>
            </a:r>
            <a:r>
              <a:rPr lang="en-US" sz="1050" dirty="0" err="1"/>
              <a:t>alnum</a:t>
            </a:r>
            <a:r>
              <a:rPr lang="en-US" sz="1050" dirty="0"/>
              <a:t>:] ]", "", </a:t>
            </a:r>
            <a:r>
              <a:rPr lang="en-US" sz="1050" dirty="0" err="1"/>
              <a:t>trainingSet$response.docs.headline.main</a:t>
            </a:r>
            <a:r>
              <a:rPr lang="en-US" sz="1050" dirty="0"/>
              <a:t>)) </a:t>
            </a:r>
          </a:p>
          <a:p>
            <a:endParaRPr lang="en-US" sz="1050" dirty="0"/>
          </a:p>
          <a:p>
            <a:r>
              <a:rPr lang="en-US" sz="1050" dirty="0"/>
              <a:t>  </a:t>
            </a:r>
            <a:r>
              <a:rPr lang="en-US" sz="1050" dirty="0" err="1"/>
              <a:t>NewsGroup</a:t>
            </a:r>
            <a:r>
              <a:rPr lang="en-US" sz="1050" dirty="0"/>
              <a:t> = </a:t>
            </a:r>
            <a:r>
              <a:rPr lang="en-US" sz="1050" dirty="0" err="1"/>
              <a:t>trainingSet</a:t>
            </a:r>
            <a:r>
              <a:rPr lang="en-US" sz="1050" dirty="0"/>
              <a:t>[</a:t>
            </a:r>
            <a:r>
              <a:rPr lang="en-US" sz="1050" dirty="0" err="1"/>
              <a:t>trainingSet$NewsOrOther</a:t>
            </a:r>
            <a:r>
              <a:rPr lang="en-US" sz="1050" dirty="0"/>
              <a:t> == "News",]</a:t>
            </a:r>
          </a:p>
          <a:p>
            <a:r>
              <a:rPr lang="en-US" sz="1050" dirty="0"/>
              <a:t>  </a:t>
            </a:r>
            <a:r>
              <a:rPr lang="en-US" sz="1050" dirty="0" err="1"/>
              <a:t>OtherGroup</a:t>
            </a:r>
            <a:r>
              <a:rPr lang="en-US" sz="1050" dirty="0"/>
              <a:t> = </a:t>
            </a:r>
            <a:r>
              <a:rPr lang="en-US" sz="1050" dirty="0" err="1"/>
              <a:t>trainingSet</a:t>
            </a:r>
            <a:r>
              <a:rPr lang="en-US" sz="1050" dirty="0"/>
              <a:t>[</a:t>
            </a:r>
            <a:r>
              <a:rPr lang="en-US" sz="1050" dirty="0" err="1"/>
              <a:t>trainingSet$NewsOrOther</a:t>
            </a:r>
            <a:r>
              <a:rPr lang="en-US" sz="1050" dirty="0"/>
              <a:t> == "Other",]</a:t>
            </a:r>
          </a:p>
          <a:p>
            <a:r>
              <a:rPr lang="en-US" sz="1050" dirty="0"/>
              <a:t>  </a:t>
            </a:r>
          </a:p>
          <a:p>
            <a:r>
              <a:rPr lang="en-US" sz="1050" dirty="0"/>
              <a:t>  </a:t>
            </a:r>
            <a:r>
              <a:rPr lang="en-US" sz="1050" dirty="0" err="1"/>
              <a:t>pNews</a:t>
            </a:r>
            <a:r>
              <a:rPr lang="en-US" sz="1050" dirty="0"/>
              <a:t> = dim(</a:t>
            </a:r>
            <a:r>
              <a:rPr lang="en-US" sz="1050" dirty="0" err="1"/>
              <a:t>NewsGroup</a:t>
            </a:r>
            <a:r>
              <a:rPr lang="en-US" sz="1050" dirty="0"/>
              <a:t>)[1] / (dim(</a:t>
            </a:r>
            <a:r>
              <a:rPr lang="en-US" sz="1050" dirty="0" err="1"/>
              <a:t>NewsGroup</a:t>
            </a:r>
            <a:r>
              <a:rPr lang="en-US" sz="1050" dirty="0"/>
              <a:t>)[1] + dim(</a:t>
            </a:r>
            <a:r>
              <a:rPr lang="en-US" sz="1050" dirty="0" err="1"/>
              <a:t>OtherGroup</a:t>
            </a:r>
            <a:r>
              <a:rPr lang="en-US" sz="1050" dirty="0"/>
              <a:t>)[1])</a:t>
            </a:r>
          </a:p>
          <a:p>
            <a:r>
              <a:rPr lang="en-US" sz="1050" dirty="0"/>
              <a:t>  </a:t>
            </a:r>
            <a:r>
              <a:rPr lang="en-US" sz="1050" dirty="0" err="1"/>
              <a:t>pOther</a:t>
            </a:r>
            <a:r>
              <a:rPr lang="en-US" sz="1050" dirty="0"/>
              <a:t> = 1 - </a:t>
            </a:r>
            <a:r>
              <a:rPr lang="en-US" sz="1050" dirty="0" err="1"/>
              <a:t>pNews</a:t>
            </a:r>
            <a:endParaRPr lang="en-US" sz="1050" dirty="0"/>
          </a:p>
          <a:p>
            <a:r>
              <a:rPr lang="en-US" sz="1050" dirty="0"/>
              <a:t>  </a:t>
            </a:r>
          </a:p>
          <a:p>
            <a:r>
              <a:rPr lang="en-US" sz="1050" dirty="0"/>
              <a:t>  </a:t>
            </a:r>
            <a:r>
              <a:rPr lang="en-US" sz="1050" dirty="0" err="1"/>
              <a:t>pKWGivenNews</a:t>
            </a:r>
            <a:r>
              <a:rPr lang="en-US" sz="1050" dirty="0"/>
              <a:t> = (length(grep(paste("\\b",</a:t>
            </a:r>
            <a:r>
              <a:rPr lang="en-US" sz="1050" dirty="0" err="1"/>
              <a:t>key_word</a:t>
            </a:r>
            <a:r>
              <a:rPr lang="en-US" sz="1050" dirty="0"/>
              <a:t>,"\\b",</a:t>
            </a:r>
            <a:r>
              <a:rPr lang="en-US" sz="1050" dirty="0" err="1"/>
              <a:t>sep</a:t>
            </a:r>
            <a:r>
              <a:rPr lang="en-US" sz="1050" dirty="0"/>
              <a:t>=""),</a:t>
            </a:r>
            <a:r>
              <a:rPr lang="en-US" sz="1050" dirty="0" err="1"/>
              <a:t>NewsGroup$response.docs.headline.main,ignore.case</a:t>
            </a:r>
            <a:r>
              <a:rPr lang="en-US" sz="1050" dirty="0"/>
              <a:t> = TRUE))+</a:t>
            </a:r>
            <a:r>
              <a:rPr lang="en-US" sz="1050" dirty="0" err="1"/>
              <a:t>alphaLaplace</a:t>
            </a:r>
            <a:r>
              <a:rPr lang="en-US" sz="1050" dirty="0"/>
              <a:t>)/(dim(</a:t>
            </a:r>
            <a:r>
              <a:rPr lang="en-US" sz="1050" dirty="0" err="1"/>
              <a:t>NewsGroup</a:t>
            </a:r>
            <a:r>
              <a:rPr lang="en-US" sz="1050" dirty="0"/>
              <a:t>)[1]+</a:t>
            </a:r>
            <a:r>
              <a:rPr lang="en-US" sz="1050" dirty="0" err="1"/>
              <a:t>betaLaplace</a:t>
            </a:r>
            <a:r>
              <a:rPr lang="en-US" sz="1050" dirty="0"/>
              <a:t>)</a:t>
            </a:r>
          </a:p>
          <a:p>
            <a:r>
              <a:rPr lang="en-US" sz="1050" dirty="0"/>
              <a:t>  </a:t>
            </a:r>
            <a:r>
              <a:rPr lang="en-US" sz="1050" dirty="0" err="1"/>
              <a:t>pKWGivenOther</a:t>
            </a:r>
            <a:r>
              <a:rPr lang="en-US" sz="1050" dirty="0"/>
              <a:t> = (length(grep(paste("\\b",</a:t>
            </a:r>
            <a:r>
              <a:rPr lang="en-US" sz="1050" dirty="0" err="1"/>
              <a:t>key_word</a:t>
            </a:r>
            <a:r>
              <a:rPr lang="en-US" sz="1050" dirty="0"/>
              <a:t>,"\\b",</a:t>
            </a:r>
            <a:r>
              <a:rPr lang="en-US" sz="1050" dirty="0" err="1"/>
              <a:t>sep</a:t>
            </a:r>
            <a:r>
              <a:rPr lang="en-US" sz="1050" dirty="0"/>
              <a:t>=""),</a:t>
            </a:r>
            <a:r>
              <a:rPr lang="en-US" sz="1050" dirty="0" err="1"/>
              <a:t>OtherGroup$response.docs.headline.main,ignore.case</a:t>
            </a:r>
            <a:r>
              <a:rPr lang="en-US" sz="1050" dirty="0"/>
              <a:t> = TRUE))+</a:t>
            </a:r>
            <a:r>
              <a:rPr lang="en-US" sz="1050" dirty="0" err="1"/>
              <a:t>alphaLaplace</a:t>
            </a:r>
            <a:r>
              <a:rPr lang="en-US" sz="1050" dirty="0"/>
              <a:t>)/(dim(</a:t>
            </a:r>
            <a:r>
              <a:rPr lang="en-US" sz="1050" dirty="0" err="1"/>
              <a:t>OtherGroup</a:t>
            </a:r>
            <a:r>
              <a:rPr lang="en-US" sz="1050" dirty="0"/>
              <a:t>)[1]+</a:t>
            </a:r>
            <a:r>
              <a:rPr lang="en-US" sz="1050" dirty="0" err="1"/>
              <a:t>betaLaplace</a:t>
            </a:r>
            <a:r>
              <a:rPr lang="en-US" sz="1050" dirty="0"/>
              <a:t>)</a:t>
            </a:r>
          </a:p>
          <a:p>
            <a:r>
              <a:rPr lang="en-US" sz="1050" dirty="0"/>
              <a:t>  </a:t>
            </a:r>
          </a:p>
          <a:p>
            <a:r>
              <a:rPr lang="en-US" sz="1050" dirty="0"/>
              <a:t>  </a:t>
            </a:r>
            <a:r>
              <a:rPr lang="en-US" sz="1050" dirty="0" err="1"/>
              <a:t>pKW</a:t>
            </a:r>
            <a:r>
              <a:rPr lang="en-US" sz="1050" dirty="0"/>
              <a:t> = length(grep(paste("\\b",</a:t>
            </a:r>
            <a:r>
              <a:rPr lang="en-US" sz="1050" dirty="0" err="1"/>
              <a:t>key_word</a:t>
            </a:r>
            <a:r>
              <a:rPr lang="en-US" sz="1050" dirty="0"/>
              <a:t>,"\\b",</a:t>
            </a:r>
            <a:r>
              <a:rPr lang="en-US" sz="1050" dirty="0" err="1"/>
              <a:t>sep</a:t>
            </a:r>
            <a:r>
              <a:rPr lang="en-US" sz="1050" dirty="0"/>
              <a:t>=""),</a:t>
            </a:r>
            <a:r>
              <a:rPr lang="en-US" sz="1050" dirty="0" err="1"/>
              <a:t>trainingSet$response.docs.headline.main,ignore.case</a:t>
            </a:r>
            <a:r>
              <a:rPr lang="en-US" sz="1050" dirty="0"/>
              <a:t> = TRUE))/dim(</a:t>
            </a:r>
            <a:r>
              <a:rPr lang="en-US" sz="1050" dirty="0" err="1"/>
              <a:t>trainingSet</a:t>
            </a:r>
            <a:r>
              <a:rPr lang="en-US" sz="1050" dirty="0"/>
              <a:t>)[1]</a:t>
            </a:r>
          </a:p>
          <a:p>
            <a:r>
              <a:rPr lang="en-US" sz="1050" dirty="0"/>
              <a:t>  </a:t>
            </a:r>
          </a:p>
          <a:p>
            <a:r>
              <a:rPr lang="en-US" sz="1050" dirty="0"/>
              <a:t>  </a:t>
            </a:r>
            <a:r>
              <a:rPr lang="en-US" sz="1050" dirty="0" err="1"/>
              <a:t>pNewsGivenKW</a:t>
            </a:r>
            <a:r>
              <a:rPr lang="en-US" sz="1050" dirty="0"/>
              <a:t> = </a:t>
            </a:r>
            <a:r>
              <a:rPr lang="en-US" sz="1050" dirty="0" err="1"/>
              <a:t>pKWGivenNews</a:t>
            </a:r>
            <a:r>
              <a:rPr lang="en-US" sz="1050" dirty="0"/>
              <a:t>*</a:t>
            </a:r>
            <a:r>
              <a:rPr lang="en-US" sz="1050" dirty="0" err="1"/>
              <a:t>pNews</a:t>
            </a:r>
            <a:r>
              <a:rPr lang="en-US" sz="1050" dirty="0"/>
              <a:t>/</a:t>
            </a:r>
            <a:r>
              <a:rPr lang="en-US" sz="1050" dirty="0" err="1"/>
              <a:t>pKW</a:t>
            </a:r>
            <a:endParaRPr lang="en-US" sz="1050" dirty="0"/>
          </a:p>
          <a:p>
            <a:r>
              <a:rPr lang="en-US" sz="1050" dirty="0"/>
              <a:t>  </a:t>
            </a:r>
            <a:r>
              <a:rPr lang="en-US" sz="1050" dirty="0" err="1"/>
              <a:t>pOtherGivenKW</a:t>
            </a:r>
            <a:r>
              <a:rPr lang="en-US" sz="1050" dirty="0"/>
              <a:t> = </a:t>
            </a:r>
            <a:r>
              <a:rPr lang="en-US" sz="1050" dirty="0" err="1"/>
              <a:t>pKWGivenOther</a:t>
            </a:r>
            <a:r>
              <a:rPr lang="en-US" sz="1050" dirty="0"/>
              <a:t>*</a:t>
            </a:r>
            <a:r>
              <a:rPr lang="en-US" sz="1050" dirty="0" err="1"/>
              <a:t>pOther</a:t>
            </a:r>
            <a:r>
              <a:rPr lang="en-US" sz="1050" dirty="0"/>
              <a:t>/</a:t>
            </a:r>
            <a:r>
              <a:rPr lang="en-US" sz="1050" dirty="0" err="1"/>
              <a:t>pKW</a:t>
            </a:r>
            <a:endParaRPr lang="en-US" sz="1050" dirty="0"/>
          </a:p>
          <a:p>
            <a:r>
              <a:rPr lang="en-US" sz="1050" dirty="0"/>
              <a:t>  </a:t>
            </a:r>
          </a:p>
          <a:p>
            <a:r>
              <a:rPr lang="en-US" sz="1050" dirty="0"/>
              <a:t>  return(</a:t>
            </a:r>
            <a:r>
              <a:rPr lang="en-US" sz="1050" dirty="0" err="1"/>
              <a:t>pNewsGivenKW</a:t>
            </a:r>
            <a:r>
              <a:rPr lang="en-US" sz="1050" dirty="0"/>
              <a:t>)</a:t>
            </a:r>
          </a:p>
          <a:p>
            <a:r>
              <a:rPr lang="en-US" sz="1050" dirty="0"/>
              <a:t>}</a:t>
            </a:r>
          </a:p>
        </p:txBody>
      </p:sp>
    </p:spTree>
    <p:extLst>
      <p:ext uri="{BB962C8B-B14F-4D97-AF65-F5344CB8AC3E}">
        <p14:creationId xmlns:p14="http://schemas.microsoft.com/office/powerpoint/2010/main" val="263659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8DE3-B791-0F4D-A592-C72E49B17000}"/>
              </a:ext>
            </a:extLst>
          </p:cNvPr>
          <p:cNvSpPr>
            <a:spLocks noGrp="1"/>
          </p:cNvSpPr>
          <p:nvPr>
            <p:ph type="title"/>
          </p:nvPr>
        </p:nvSpPr>
        <p:spPr/>
        <p:txBody>
          <a:bodyPr/>
          <a:lstStyle/>
          <a:p>
            <a:r>
              <a:rPr lang="en-US" dirty="0"/>
              <a:t>A Medical Test</a:t>
            </a:r>
          </a:p>
        </p:txBody>
      </p:sp>
      <p:sp>
        <p:nvSpPr>
          <p:cNvPr id="3" name="Content Placeholder 2">
            <a:extLst>
              <a:ext uri="{FF2B5EF4-FFF2-40B4-BE49-F238E27FC236}">
                <a16:creationId xmlns:a16="http://schemas.microsoft.com/office/drawing/2014/main" id="{4DF25F17-75E3-F546-8133-02B71669D08E}"/>
              </a:ext>
            </a:extLst>
          </p:cNvPr>
          <p:cNvSpPr>
            <a:spLocks noGrp="1"/>
          </p:cNvSpPr>
          <p:nvPr>
            <p:ph idx="1"/>
          </p:nvPr>
        </p:nvSpPr>
        <p:spPr>
          <a:xfrm>
            <a:off x="228600" y="1690689"/>
            <a:ext cx="8686800" cy="4024311"/>
          </a:xfrm>
        </p:spPr>
        <p:txBody>
          <a:bodyPr>
            <a:normAutofit fontScale="77500" lnSpcReduction="20000"/>
          </a:bodyPr>
          <a:lstStyle/>
          <a:p>
            <a:pPr marL="0" indent="0">
              <a:buNone/>
            </a:pPr>
            <a:r>
              <a:rPr lang="en-US" dirty="0"/>
              <a:t>Bob thinks he might have a rare disease.  He decides to take a test for this disease and the test comes back positive.  Bob decides to read a little more about the test and discovers:</a:t>
            </a:r>
          </a:p>
          <a:p>
            <a:pPr marL="0" indent="0">
              <a:buNone/>
            </a:pPr>
            <a:endParaRPr lang="en-US" dirty="0"/>
          </a:p>
          <a:p>
            <a:pPr marL="0" indent="0">
              <a:buNone/>
            </a:pPr>
            <a:r>
              <a:rPr lang="en-US" dirty="0"/>
              <a:t>For those that have the disease, 90% will test positive (indicating the presence of the disease).  </a:t>
            </a:r>
          </a:p>
          <a:p>
            <a:pPr marL="0" indent="0">
              <a:buNone/>
            </a:pPr>
            <a:r>
              <a:rPr lang="en-US" dirty="0"/>
              <a:t>For those that do not have the disease, 80% will test negative (indicating the absence of the disease).</a:t>
            </a:r>
          </a:p>
          <a:p>
            <a:pPr marL="0" indent="0">
              <a:buNone/>
            </a:pPr>
            <a:endParaRPr lang="en-US" dirty="0"/>
          </a:p>
          <a:p>
            <a:pPr marL="0" indent="0">
              <a:buNone/>
            </a:pPr>
            <a:r>
              <a:rPr lang="en-US" dirty="0"/>
              <a:t>Should Bob be worried?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3DEF6CC-4132-D24A-9E2D-2CDC4CADF081}"/>
                  </a:ext>
                </a:extLst>
              </p:cNvPr>
              <p:cNvSpPr/>
              <p:nvPr/>
            </p:nvSpPr>
            <p:spPr>
              <a:xfrm>
                <a:off x="5943600" y="3702844"/>
                <a:ext cx="15709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m:t>
                          </m:r>
                        </m:e>
                        <m:e>
                          <m:r>
                            <a:rPr lang="en-US" i="1">
                              <a:latin typeface="Cambria Math" panose="02040503050406030204" pitchFamily="18" charset="0"/>
                            </a:rPr>
                            <m:t>𝐷</m:t>
                          </m:r>
                        </m:e>
                      </m:d>
                      <m:r>
                        <a:rPr lang="en-US" i="1">
                          <a:latin typeface="Cambria Math" panose="02040503050406030204" pitchFamily="18" charset="0"/>
                        </a:rPr>
                        <m:t>= .9</m:t>
                      </m:r>
                    </m:oMath>
                  </m:oMathPara>
                </a14:m>
                <a:endParaRPr lang="en-US" dirty="0"/>
              </a:p>
            </p:txBody>
          </p:sp>
        </mc:Choice>
        <mc:Fallback xmlns="">
          <p:sp>
            <p:nvSpPr>
              <p:cNvPr id="4" name="Rectangle 3">
                <a:extLst>
                  <a:ext uri="{FF2B5EF4-FFF2-40B4-BE49-F238E27FC236}">
                    <a16:creationId xmlns:a16="http://schemas.microsoft.com/office/drawing/2014/main" id="{C3DEF6CC-4132-D24A-9E2D-2CDC4CADF081}"/>
                  </a:ext>
                </a:extLst>
              </p:cNvPr>
              <p:cNvSpPr>
                <a:spLocks noRot="1" noChangeAspect="1" noMove="1" noResize="1" noEditPoints="1" noAdjustHandles="1" noChangeArrowheads="1" noChangeShapeType="1" noTextEdit="1"/>
              </p:cNvSpPr>
              <p:nvPr/>
            </p:nvSpPr>
            <p:spPr>
              <a:xfrm>
                <a:off x="5943600" y="3702844"/>
                <a:ext cx="1570943"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F960BF-8EF7-A44D-A324-FA085E2D68D4}"/>
                  </a:ext>
                </a:extLst>
              </p:cNvPr>
              <p:cNvSpPr/>
              <p:nvPr/>
            </p:nvSpPr>
            <p:spPr>
              <a:xfrm>
                <a:off x="5486400" y="4708922"/>
                <a:ext cx="290784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 </m:t>
                    </m:r>
                    <m:d>
                      <m:dPr>
                        <m:ctrlPr>
                          <a:rPr lang="en-US" i="1">
                            <a:latin typeface="Cambria Math" panose="02040503050406030204" pitchFamily="18" charset="0"/>
                          </a:rPr>
                        </m:ctrlPr>
                      </m:dPr>
                      <m:e>
                        <m:r>
                          <a:rPr lang="en-US" b="0" i="1" smtClean="0">
                            <a:latin typeface="Cambria Math" panose="02040503050406030204" pitchFamily="18" charset="0"/>
                          </a:rPr>
                          <m:t>−</m:t>
                        </m:r>
                      </m:e>
                      <m:e>
                        <m:r>
                          <a:rPr lang="en-US" b="0" i="1" smtClean="0">
                            <a:latin typeface="Cambria Math" panose="02040503050406030204" pitchFamily="18" charset="0"/>
                          </a:rPr>
                          <m:t>𝑁</m:t>
                        </m:r>
                        <m:r>
                          <a:rPr lang="en-US" i="1">
                            <a:latin typeface="Cambria Math" panose="02040503050406030204" pitchFamily="18" charset="0"/>
                          </a:rPr>
                          <m:t>𝐷</m:t>
                        </m:r>
                      </m:e>
                    </m:d>
                    <m:r>
                      <a:rPr lang="en-US" i="1">
                        <a:latin typeface="Cambria Math" panose="02040503050406030204" pitchFamily="18" charset="0"/>
                      </a:rPr>
                      <m:t>= .</m:t>
                    </m:r>
                    <m:r>
                      <a:rPr lang="en-US" b="0" i="1" smtClean="0">
                        <a:latin typeface="Cambria Math" panose="02040503050406030204" pitchFamily="18" charset="0"/>
                      </a:rPr>
                      <m:t>8</m:t>
                    </m:r>
                  </m:oMath>
                </a14:m>
                <a:r>
                  <a:rPr lang="en-US" dirty="0"/>
                  <a:t>   P(+|ND)=.2</a:t>
                </a:r>
              </a:p>
            </p:txBody>
          </p:sp>
        </mc:Choice>
        <mc:Fallback xmlns="">
          <p:sp>
            <p:nvSpPr>
              <p:cNvPr id="5" name="Rectangle 4">
                <a:extLst>
                  <a:ext uri="{FF2B5EF4-FFF2-40B4-BE49-F238E27FC236}">
                    <a16:creationId xmlns:a16="http://schemas.microsoft.com/office/drawing/2014/main" id="{08F960BF-8EF7-A44D-A324-FA085E2D68D4}"/>
                  </a:ext>
                </a:extLst>
              </p:cNvPr>
              <p:cNvSpPr>
                <a:spLocks noRot="1" noChangeAspect="1" noMove="1" noResize="1" noEditPoints="1" noAdjustHandles="1" noChangeArrowheads="1" noChangeShapeType="1" noTextEdit="1"/>
              </p:cNvSpPr>
              <p:nvPr/>
            </p:nvSpPr>
            <p:spPr>
              <a:xfrm>
                <a:off x="5486400" y="4708922"/>
                <a:ext cx="2907847" cy="369332"/>
              </a:xfrm>
              <a:prstGeom prst="rect">
                <a:avLst/>
              </a:prstGeom>
              <a:blipFill>
                <a:blip r:embed="rId3"/>
                <a:stretch>
                  <a:fillRect t="-6667" r="-4803" b="-233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19568C3-C90C-E54B-9B2C-2F894F461302}"/>
              </a:ext>
            </a:extLst>
          </p:cNvPr>
          <p:cNvSpPr txBox="1"/>
          <p:nvPr/>
        </p:nvSpPr>
        <p:spPr>
          <a:xfrm>
            <a:off x="6650417" y="538490"/>
            <a:ext cx="2061783" cy="523220"/>
          </a:xfrm>
          <a:prstGeom prst="rect">
            <a:avLst/>
          </a:prstGeom>
          <a:noFill/>
        </p:spPr>
        <p:txBody>
          <a:bodyPr wrap="none" rtlCol="0">
            <a:spAutoFit/>
          </a:bodyPr>
          <a:lstStyle/>
          <a:p>
            <a:r>
              <a:rPr lang="en-US" sz="2800" b="1" dirty="0">
                <a:solidFill>
                  <a:srgbClr val="00B050"/>
                </a:solidFill>
              </a:rPr>
              <a:t>Lightboard</a:t>
            </a:r>
          </a:p>
        </p:txBody>
      </p:sp>
    </p:spTree>
    <p:extLst>
      <p:ext uri="{BB962C8B-B14F-4D97-AF65-F5344CB8AC3E}">
        <p14:creationId xmlns:p14="http://schemas.microsoft.com/office/powerpoint/2010/main" val="53068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965C-930D-0E4E-B95E-33E5DD7BDBA2}"/>
              </a:ext>
            </a:extLst>
          </p:cNvPr>
          <p:cNvSpPr>
            <a:spLocks noGrp="1"/>
          </p:cNvSpPr>
          <p:nvPr>
            <p:ph type="title"/>
          </p:nvPr>
        </p:nvSpPr>
        <p:spPr>
          <a:xfrm>
            <a:off x="0" y="228600"/>
            <a:ext cx="9144000" cy="1143000"/>
          </a:xfrm>
        </p:spPr>
        <p:txBody>
          <a:bodyPr/>
          <a:lstStyle/>
          <a:p>
            <a:r>
              <a:rPr lang="en-US" dirty="0"/>
              <a:t>Example: NYT Article Classification</a:t>
            </a:r>
          </a:p>
        </p:txBody>
      </p:sp>
      <p:sp>
        <p:nvSpPr>
          <p:cNvPr id="3" name="Rectangle 2">
            <a:extLst>
              <a:ext uri="{FF2B5EF4-FFF2-40B4-BE49-F238E27FC236}">
                <a16:creationId xmlns:a16="http://schemas.microsoft.com/office/drawing/2014/main" id="{4179182A-9F80-9440-A546-DC50902CD430}"/>
              </a:ext>
            </a:extLst>
          </p:cNvPr>
          <p:cNvSpPr/>
          <p:nvPr/>
        </p:nvSpPr>
        <p:spPr>
          <a:xfrm>
            <a:off x="381000" y="1382210"/>
            <a:ext cx="8610600" cy="5001369"/>
          </a:xfrm>
          <a:prstGeom prst="rect">
            <a:avLst/>
          </a:prstGeom>
        </p:spPr>
        <p:txBody>
          <a:bodyPr wrap="square">
            <a:spAutoFit/>
          </a:bodyPr>
          <a:lstStyle/>
          <a:p>
            <a:r>
              <a:rPr lang="en-US" sz="1100" dirty="0" err="1"/>
              <a:t>theScoreHolderNews</a:t>
            </a:r>
            <a:r>
              <a:rPr lang="en-US" sz="1100" dirty="0"/>
              <a:t> = c()</a:t>
            </a:r>
          </a:p>
          <a:p>
            <a:r>
              <a:rPr lang="en-US" sz="1100" dirty="0" err="1"/>
              <a:t>theScoreHolderOther</a:t>
            </a:r>
            <a:r>
              <a:rPr lang="en-US" sz="1100" dirty="0"/>
              <a:t> = c()</a:t>
            </a:r>
          </a:p>
          <a:p>
            <a:r>
              <a:rPr lang="en-US" sz="1100" dirty="0" err="1"/>
              <a:t>articleScoreNews</a:t>
            </a:r>
            <a:r>
              <a:rPr lang="en-US" sz="1100" dirty="0"/>
              <a:t> = 0;</a:t>
            </a:r>
          </a:p>
          <a:p>
            <a:r>
              <a:rPr lang="en-US" sz="1100" dirty="0" err="1"/>
              <a:t>articleScoreOther</a:t>
            </a:r>
            <a:r>
              <a:rPr lang="en-US" sz="1100" dirty="0"/>
              <a:t> = 0;</a:t>
            </a:r>
          </a:p>
          <a:p>
            <a:endParaRPr lang="en-US" sz="1100" dirty="0"/>
          </a:p>
          <a:p>
            <a:r>
              <a:rPr lang="en-US" sz="1100" dirty="0"/>
              <a:t>for (</a:t>
            </a:r>
            <a:r>
              <a:rPr lang="en-US" sz="1100" dirty="0" err="1"/>
              <a:t>i</a:t>
            </a:r>
            <a:r>
              <a:rPr lang="en-US" sz="1100" dirty="0"/>
              <a:t> in 1 : dim(</a:t>
            </a:r>
            <a:r>
              <a:rPr lang="en-US" sz="1100" dirty="0" err="1"/>
              <a:t>allNYTSearchTest</a:t>
            </a:r>
            <a:r>
              <a:rPr lang="en-US" sz="1100" dirty="0"/>
              <a:t>)[1])  #This loop iterates over the articles in the Test Set</a:t>
            </a:r>
          </a:p>
          <a:p>
            <a:r>
              <a:rPr lang="en-US" sz="1100" dirty="0"/>
              <a:t>{</a:t>
            </a:r>
          </a:p>
          <a:p>
            <a:r>
              <a:rPr lang="en-US" sz="1100" dirty="0"/>
              <a:t>  </a:t>
            </a:r>
            <a:r>
              <a:rPr lang="en-US" sz="1100" dirty="0" err="1"/>
              <a:t>articleScoreNews</a:t>
            </a:r>
            <a:r>
              <a:rPr lang="en-US" sz="1100" dirty="0"/>
              <a:t> = 1; </a:t>
            </a:r>
          </a:p>
          <a:p>
            <a:r>
              <a:rPr lang="en-US" sz="1100" dirty="0"/>
              <a:t>  </a:t>
            </a:r>
            <a:r>
              <a:rPr lang="en-US" sz="1100" dirty="0" err="1"/>
              <a:t>articleScoreOther</a:t>
            </a:r>
            <a:r>
              <a:rPr lang="en-US" sz="1100" dirty="0"/>
              <a:t> = 1;</a:t>
            </a:r>
          </a:p>
          <a:p>
            <a:r>
              <a:rPr lang="en-US" sz="1100" dirty="0"/>
              <a:t>  #</a:t>
            </a:r>
            <a:r>
              <a:rPr lang="en-US" sz="1100" dirty="0" err="1"/>
              <a:t>strsplit</a:t>
            </a:r>
            <a:r>
              <a:rPr lang="en-US" sz="1100" dirty="0"/>
              <a:t>(</a:t>
            </a:r>
            <a:r>
              <a:rPr lang="en-US" sz="1100" dirty="0" err="1"/>
              <a:t>gsub</a:t>
            </a:r>
            <a:r>
              <a:rPr lang="en-US" sz="1100" dirty="0"/>
              <a:t>("[^[:</a:t>
            </a:r>
            <a:r>
              <a:rPr lang="en-US" sz="1100" dirty="0" err="1"/>
              <a:t>alnum</a:t>
            </a:r>
            <a:r>
              <a:rPr lang="en-US" sz="1100" dirty="0"/>
              <a:t>:] ]", "", </a:t>
            </a:r>
            <a:r>
              <a:rPr lang="en-US" sz="1100" dirty="0" err="1"/>
              <a:t>str</a:t>
            </a:r>
            <a:r>
              <a:rPr lang="en-US" sz="1100" dirty="0"/>
              <a:t>), " +")</a:t>
            </a:r>
          </a:p>
          <a:p>
            <a:r>
              <a:rPr lang="en-US" sz="1100" dirty="0"/>
              <a:t>  #</a:t>
            </a:r>
            <a:r>
              <a:rPr lang="en-US" sz="1100" dirty="0" err="1"/>
              <a:t>strsplit</a:t>
            </a:r>
            <a:r>
              <a:rPr lang="en-US" sz="1100" dirty="0"/>
              <a:t>(</a:t>
            </a:r>
            <a:r>
              <a:rPr lang="en-US" sz="1100" dirty="0" err="1"/>
              <a:t>allNYTSearch$response.docs.headline.main</a:t>
            </a:r>
            <a:r>
              <a:rPr lang="en-US" sz="1100" dirty="0"/>
              <a:t>[</a:t>
            </a:r>
            <a:r>
              <a:rPr lang="en-US" sz="1100" dirty="0" err="1"/>
              <a:t>i</a:t>
            </a:r>
            <a:r>
              <a:rPr lang="en-US" sz="1100" dirty="0"/>
              <a:t>],split = " ")</a:t>
            </a:r>
          </a:p>
          <a:p>
            <a:r>
              <a:rPr lang="en-US" sz="1100" dirty="0"/>
              <a:t>  </a:t>
            </a:r>
          </a:p>
          <a:p>
            <a:r>
              <a:rPr lang="en-US" sz="1100" dirty="0"/>
              <a:t>  #Take out all but alpha numeric characters from search string 	</a:t>
            </a:r>
          </a:p>
          <a:p>
            <a:r>
              <a:rPr lang="en-US" sz="1100" dirty="0"/>
              <a:t>  </a:t>
            </a:r>
            <a:r>
              <a:rPr lang="en-US" sz="1100" dirty="0" err="1"/>
              <a:t>theText</a:t>
            </a:r>
            <a:r>
              <a:rPr lang="en-US" sz="1100" dirty="0"/>
              <a:t> = </a:t>
            </a:r>
            <a:r>
              <a:rPr lang="en-US" sz="1100" dirty="0" err="1"/>
              <a:t>unlist</a:t>
            </a:r>
            <a:r>
              <a:rPr lang="en-US" sz="1100" dirty="0"/>
              <a:t>(</a:t>
            </a:r>
            <a:r>
              <a:rPr lang="en-US" sz="1100" dirty="0" err="1"/>
              <a:t>strsplit</a:t>
            </a:r>
            <a:r>
              <a:rPr lang="en-US" sz="1100" dirty="0"/>
              <a:t>(</a:t>
            </a:r>
            <a:r>
              <a:rPr lang="en-US" sz="1100" dirty="0" err="1"/>
              <a:t>gsub</a:t>
            </a:r>
            <a:r>
              <a:rPr lang="en-US" sz="1100" dirty="0"/>
              <a:t>("[^[:</a:t>
            </a:r>
            <a:r>
              <a:rPr lang="en-US" sz="1100" dirty="0" err="1"/>
              <a:t>alnum</a:t>
            </a:r>
            <a:r>
              <a:rPr lang="en-US" sz="1100" dirty="0"/>
              <a:t>:] ]", "", </a:t>
            </a:r>
            <a:r>
              <a:rPr lang="en-US" sz="1100" dirty="0" err="1"/>
              <a:t>allNYTSearchTest$response.docs.headline.main</a:t>
            </a:r>
            <a:r>
              <a:rPr lang="en-US" sz="1100" dirty="0"/>
              <a:t>[</a:t>
            </a:r>
            <a:r>
              <a:rPr lang="en-US" sz="1100" dirty="0" err="1"/>
              <a:t>i</a:t>
            </a:r>
            <a:r>
              <a:rPr lang="en-US" sz="1100" dirty="0"/>
              <a:t>]), " +"))</a:t>
            </a:r>
          </a:p>
          <a:p>
            <a:endParaRPr lang="en-US" sz="1100" dirty="0"/>
          </a:p>
          <a:p>
            <a:r>
              <a:rPr lang="en-US" sz="1100" dirty="0"/>
              <a:t>  for(j in 1 : length(</a:t>
            </a:r>
            <a:r>
              <a:rPr lang="en-US" sz="1100" dirty="0" err="1"/>
              <a:t>theText</a:t>
            </a:r>
            <a:r>
              <a:rPr lang="en-US" sz="1100" dirty="0"/>
              <a:t>))  #This loop iterates over the headline (each word)</a:t>
            </a:r>
          </a:p>
          <a:p>
            <a:r>
              <a:rPr lang="en-US" sz="1100" dirty="0"/>
              <a:t>  {</a:t>
            </a:r>
          </a:p>
          <a:p>
            <a:r>
              <a:rPr lang="en-US" sz="1100" dirty="0"/>
              <a:t>    </a:t>
            </a:r>
            <a:r>
              <a:rPr lang="en-US" sz="1100" dirty="0" err="1"/>
              <a:t>articleScoreNews</a:t>
            </a:r>
            <a:r>
              <a:rPr lang="en-US" sz="1100" dirty="0"/>
              <a:t> = </a:t>
            </a:r>
            <a:r>
              <a:rPr lang="en-US" sz="1100" dirty="0" err="1"/>
              <a:t>articleScoreNews</a:t>
            </a:r>
            <a:r>
              <a:rPr lang="en-US" sz="1100" dirty="0"/>
              <a:t> * </a:t>
            </a:r>
            <a:r>
              <a:rPr lang="en-US" sz="1100" dirty="0" err="1"/>
              <a:t>Pnews_word</a:t>
            </a:r>
            <a:r>
              <a:rPr lang="en-US" sz="1100" dirty="0"/>
              <a:t>(</a:t>
            </a:r>
            <a:r>
              <a:rPr lang="en-US" sz="1100" dirty="0" err="1"/>
              <a:t>theText</a:t>
            </a:r>
            <a:r>
              <a:rPr lang="en-US" sz="1100" dirty="0"/>
              <a:t>[j],</a:t>
            </a:r>
            <a:r>
              <a:rPr lang="en-US" sz="1100" dirty="0" err="1"/>
              <a:t>allNYTSearchTrain</a:t>
            </a:r>
            <a:r>
              <a:rPr lang="en-US" sz="1100" dirty="0"/>
              <a:t>)</a:t>
            </a:r>
          </a:p>
          <a:p>
            <a:r>
              <a:rPr lang="en-US" sz="1100" dirty="0"/>
              <a:t>    </a:t>
            </a:r>
            <a:r>
              <a:rPr lang="en-US" sz="1100" dirty="0" err="1"/>
              <a:t>articleScoreOther</a:t>
            </a:r>
            <a:r>
              <a:rPr lang="en-US" sz="1100" dirty="0"/>
              <a:t> = </a:t>
            </a:r>
            <a:r>
              <a:rPr lang="en-US" sz="1100" dirty="0" err="1"/>
              <a:t>articleScoreOther</a:t>
            </a:r>
            <a:r>
              <a:rPr lang="en-US" sz="1100" dirty="0"/>
              <a:t> * (1 - </a:t>
            </a:r>
            <a:r>
              <a:rPr lang="en-US" sz="1100" dirty="0" err="1"/>
              <a:t>Pnews_word</a:t>
            </a:r>
            <a:r>
              <a:rPr lang="en-US" sz="1100" dirty="0"/>
              <a:t>(</a:t>
            </a:r>
            <a:r>
              <a:rPr lang="en-US" sz="1100" dirty="0" err="1"/>
              <a:t>theText</a:t>
            </a:r>
            <a:r>
              <a:rPr lang="en-US" sz="1100" dirty="0"/>
              <a:t>[j],</a:t>
            </a:r>
            <a:r>
              <a:rPr lang="en-US" sz="1100" dirty="0" err="1"/>
              <a:t>allNYTSearchTrain</a:t>
            </a:r>
            <a:r>
              <a:rPr lang="en-US" sz="1100" dirty="0"/>
              <a:t>))</a:t>
            </a:r>
          </a:p>
          <a:p>
            <a:r>
              <a:rPr lang="en-US" sz="1100" dirty="0"/>
              <a:t>  }</a:t>
            </a:r>
          </a:p>
          <a:p>
            <a:r>
              <a:rPr lang="en-US" sz="1100" dirty="0"/>
              <a:t>  </a:t>
            </a:r>
            <a:r>
              <a:rPr lang="en-US" sz="1100" dirty="0" err="1"/>
              <a:t>theScoreHolderNews</a:t>
            </a:r>
            <a:r>
              <a:rPr lang="en-US" sz="1100" dirty="0"/>
              <a:t>[</a:t>
            </a:r>
            <a:r>
              <a:rPr lang="en-US" sz="1100" dirty="0" err="1"/>
              <a:t>i</a:t>
            </a:r>
            <a:r>
              <a:rPr lang="en-US" sz="1100" dirty="0"/>
              <a:t>] = </a:t>
            </a:r>
            <a:r>
              <a:rPr lang="en-US" sz="1100" dirty="0" err="1"/>
              <a:t>articleScoreNews</a:t>
            </a:r>
            <a:endParaRPr lang="en-US" sz="1100" dirty="0"/>
          </a:p>
          <a:p>
            <a:r>
              <a:rPr lang="en-US" sz="1100" dirty="0"/>
              <a:t>  </a:t>
            </a:r>
            <a:r>
              <a:rPr lang="en-US" sz="1100" dirty="0" err="1"/>
              <a:t>theScoreHolderOther</a:t>
            </a:r>
            <a:r>
              <a:rPr lang="en-US" sz="1100" dirty="0"/>
              <a:t>[</a:t>
            </a:r>
            <a:r>
              <a:rPr lang="en-US" sz="1100" dirty="0" err="1"/>
              <a:t>i</a:t>
            </a:r>
            <a:r>
              <a:rPr lang="en-US" sz="1100" dirty="0"/>
              <a:t>] = </a:t>
            </a:r>
            <a:r>
              <a:rPr lang="en-US" sz="1100" dirty="0" err="1"/>
              <a:t>articleScoreOther</a:t>
            </a:r>
            <a:endParaRPr lang="en-US" sz="1100" dirty="0"/>
          </a:p>
          <a:p>
            <a:r>
              <a:rPr lang="en-US" sz="1100" dirty="0"/>
              <a:t>}</a:t>
            </a:r>
          </a:p>
          <a:p>
            <a:endParaRPr lang="en-US" sz="1100" dirty="0"/>
          </a:p>
          <a:p>
            <a:r>
              <a:rPr lang="en-US" sz="1100" dirty="0"/>
              <a:t># Classify the article as News or Other based on a given piece of information from the article.</a:t>
            </a:r>
          </a:p>
          <a:p>
            <a:r>
              <a:rPr lang="en-US" sz="1100" dirty="0" err="1"/>
              <a:t>allNYTSearchTest$Classified</a:t>
            </a:r>
            <a:r>
              <a:rPr lang="en-US" sz="1100" dirty="0"/>
              <a:t> = </a:t>
            </a:r>
            <a:r>
              <a:rPr lang="en-US" sz="1100" dirty="0" err="1"/>
              <a:t>ifelse</a:t>
            </a:r>
            <a:r>
              <a:rPr lang="en-US" sz="1100" dirty="0"/>
              <a:t>(</a:t>
            </a:r>
            <a:r>
              <a:rPr lang="en-US" sz="1100" dirty="0" err="1"/>
              <a:t>theScoreHolderNews</a:t>
            </a:r>
            <a:r>
              <a:rPr lang="en-US" sz="1100" dirty="0"/>
              <a:t> &gt; </a:t>
            </a:r>
            <a:r>
              <a:rPr lang="en-US" sz="1100" dirty="0" err="1"/>
              <a:t>theScoreHolderOther</a:t>
            </a:r>
            <a:r>
              <a:rPr lang="en-US" sz="1100" dirty="0"/>
              <a:t>,"</a:t>
            </a:r>
            <a:r>
              <a:rPr lang="en-US" sz="1100" dirty="0" err="1"/>
              <a:t>News","Other</a:t>
            </a:r>
            <a:r>
              <a:rPr lang="en-US" sz="1100" dirty="0"/>
              <a:t>")</a:t>
            </a:r>
          </a:p>
          <a:p>
            <a:endParaRPr lang="en-US" sz="1100" dirty="0"/>
          </a:p>
          <a:p>
            <a:r>
              <a:rPr lang="en-US" sz="1100" dirty="0"/>
              <a:t>#Confusion Matrix</a:t>
            </a:r>
          </a:p>
          <a:p>
            <a:r>
              <a:rPr lang="en-US" sz="1100" dirty="0"/>
              <a:t>table(</a:t>
            </a:r>
            <a:r>
              <a:rPr lang="en-US" sz="1100" dirty="0" err="1"/>
              <a:t>allNYTSearchTest$Classified,allNYTSearchTest$NewsOrOther</a:t>
            </a:r>
            <a:r>
              <a:rPr lang="en-US" sz="1100" dirty="0"/>
              <a:t>) #Actual in Columns</a:t>
            </a:r>
          </a:p>
        </p:txBody>
      </p:sp>
    </p:spTree>
    <p:extLst>
      <p:ext uri="{BB962C8B-B14F-4D97-AF65-F5344CB8AC3E}">
        <p14:creationId xmlns:p14="http://schemas.microsoft.com/office/powerpoint/2010/main" val="16428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66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6746" y="1815029"/>
            <a:ext cx="7708108" cy="900546"/>
          </a:xfrm>
        </p:spPr>
        <p:txBody>
          <a:bodyPr>
            <a:normAutofit fontScale="90000"/>
          </a:bodyPr>
          <a:lstStyle/>
          <a:p>
            <a:r>
              <a:rPr lang="en-US" sz="3900" dirty="0"/>
              <a:t>Naïve Bayes with Continuous Predictors  </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782499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9674-C75B-7446-B867-5364DB50AA5C}"/>
              </a:ext>
            </a:extLst>
          </p:cNvPr>
          <p:cNvSpPr>
            <a:spLocks noGrp="1"/>
          </p:cNvSpPr>
          <p:nvPr>
            <p:ph type="title"/>
          </p:nvPr>
        </p:nvSpPr>
        <p:spPr/>
        <p:txBody>
          <a:bodyPr/>
          <a:lstStyle/>
          <a:p>
            <a:r>
              <a:rPr lang="en-US" dirty="0"/>
              <a:t>Continuous Predictors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88989B-4410-2148-A18C-AECEBD704D7E}"/>
                  </a:ext>
                </a:extLst>
              </p:cNvPr>
              <p:cNvSpPr txBox="1"/>
              <p:nvPr/>
            </p:nvSpPr>
            <p:spPr>
              <a:xfrm>
                <a:off x="1055813" y="2057400"/>
                <a:ext cx="7032374"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e>
                        <m:e>
                          <m:r>
                            <a:rPr lang="en-US" sz="3200" b="0" i="1" smtClean="0">
                              <a:latin typeface="Cambria Math" panose="02040503050406030204" pitchFamily="18" charset="0"/>
                            </a:rPr>
                            <m:t>𝐵</m:t>
                          </m:r>
                        </m:e>
                      </m:d>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b="0" i="1" smtClean="0">
                                  <a:latin typeface="Cambria Math" panose="02040503050406030204" pitchFamily="18" charset="0"/>
                                </a:rPr>
                                <m:t>𝐵</m:t>
                              </m:r>
                            </m:e>
                            <m:e>
                              <m:r>
                                <a:rPr lang="en-US" sz="3200" b="0" i="1" smtClean="0">
                                  <a:latin typeface="Cambria Math" panose="02040503050406030204" pitchFamily="18" charset="0"/>
                                </a:rPr>
                                <m:t>𝐴</m:t>
                              </m:r>
                            </m:e>
                          </m:d>
                          <m:r>
                            <a:rPr lang="en-US" sz="3200" i="1">
                              <a:latin typeface="Cambria Math" panose="02040503050406030204" pitchFamily="18" charset="0"/>
                            </a:rPr>
                            <m:t>𝑃</m:t>
                          </m:r>
                          <m:r>
                            <a:rPr lang="en-US" sz="3200" i="1">
                              <a:latin typeface="Cambria Math" panose="02040503050406030204" pitchFamily="18" charset="0"/>
                            </a:rPr>
                            <m:t>(</m:t>
                          </m:r>
                          <m:r>
                            <a:rPr lang="en-US" sz="3200" b="0" i="1" smtClean="0">
                              <a:latin typeface="Cambria Math" panose="02040503050406030204" pitchFamily="18" charset="0"/>
                            </a:rPr>
                            <m:t>𝐴</m:t>
                          </m:r>
                          <m:r>
                            <a:rPr lang="en-US" sz="3200" i="1">
                              <a:latin typeface="Cambria Math" panose="02040503050406030204" pitchFamily="18" charset="0"/>
                            </a:rPr>
                            <m:t>)</m:t>
                          </m:r>
                        </m:num>
                        <m:den>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b="0" i="1" smtClean="0">
                                  <a:latin typeface="Cambria Math" panose="02040503050406030204" pitchFamily="18" charset="0"/>
                                </a:rPr>
                                <m:t>𝐵</m:t>
                              </m:r>
                              <m:r>
                                <a:rPr lang="en-US" sz="3200" b="0" i="1" smtClean="0">
                                  <a:latin typeface="Cambria Math" panose="02040503050406030204" pitchFamily="18" charset="0"/>
                                </a:rPr>
                                <m:t>|</m:t>
                              </m:r>
                              <m:r>
                                <a:rPr lang="en-US" sz="3200" b="0" i="1" smtClean="0">
                                  <a:latin typeface="Cambria Math" panose="02040503050406030204" pitchFamily="18" charset="0"/>
                                </a:rPr>
                                <m:t>𝐴</m:t>
                              </m:r>
                            </m:e>
                          </m:d>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e>
                          </m:d>
                          <m:r>
                            <a:rPr lang="en-US" sz="3200" b="0" i="1" smtClean="0">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𝐵</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𝐴</m:t>
                              </m:r>
                            </m:e>
                          </m:d>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𝐴</m:t>
                          </m:r>
                          <m:r>
                            <a:rPr lang="en-US" sz="3200" b="0" i="1" smtClean="0">
                              <a:latin typeface="Cambria Math" panose="02040503050406030204" pitchFamily="18" charset="0"/>
                            </a:rPr>
                            <m:t>)</m:t>
                          </m:r>
                        </m:den>
                      </m:f>
                    </m:oMath>
                  </m:oMathPara>
                </a14:m>
                <a:endParaRPr lang="en-US" sz="3200" dirty="0"/>
              </a:p>
            </p:txBody>
          </p:sp>
        </mc:Choice>
        <mc:Fallback xmlns="">
          <p:sp>
            <p:nvSpPr>
              <p:cNvPr id="4" name="TextBox 3">
                <a:extLst>
                  <a:ext uri="{FF2B5EF4-FFF2-40B4-BE49-F238E27FC236}">
                    <a16:creationId xmlns:a16="http://schemas.microsoft.com/office/drawing/2014/main" id="{1588989B-4410-2148-A18C-AECEBD704D7E}"/>
                  </a:ext>
                </a:extLst>
              </p:cNvPr>
              <p:cNvSpPr txBox="1">
                <a:spLocks noRot="1" noChangeAspect="1" noMove="1" noResize="1" noEditPoints="1" noAdjustHandles="1" noChangeArrowheads="1" noChangeShapeType="1" noTextEdit="1"/>
              </p:cNvSpPr>
              <p:nvPr/>
            </p:nvSpPr>
            <p:spPr>
              <a:xfrm>
                <a:off x="1055813" y="2057400"/>
                <a:ext cx="7032374" cy="1043042"/>
              </a:xfrm>
              <a:prstGeom prst="rect">
                <a:avLst/>
              </a:prstGeom>
              <a:blipFill>
                <a:blip r:embed="rId2"/>
                <a:stretch>
                  <a:fillRect l="-541" r="-1441" b="-168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BCFFE6E-1EAD-174B-BF59-26796D494C21}"/>
              </a:ext>
            </a:extLst>
          </p:cNvPr>
          <p:cNvSpPr txBox="1"/>
          <p:nvPr/>
        </p:nvSpPr>
        <p:spPr>
          <a:xfrm>
            <a:off x="1676400" y="1459468"/>
            <a:ext cx="6324600" cy="369332"/>
          </a:xfrm>
          <a:prstGeom prst="rect">
            <a:avLst/>
          </a:prstGeom>
          <a:noFill/>
        </p:spPr>
        <p:txBody>
          <a:bodyPr wrap="square" rtlCol="0">
            <a:spAutoFit/>
          </a:bodyPr>
          <a:lstStyle/>
          <a:p>
            <a:r>
              <a:rPr lang="en-US" dirty="0"/>
              <a:t>What if B is a continuous rather than categorical variable?</a:t>
            </a:r>
          </a:p>
        </p:txBody>
      </p:sp>
      <p:sp>
        <p:nvSpPr>
          <p:cNvPr id="6" name="TextBox 5">
            <a:extLst>
              <a:ext uri="{FF2B5EF4-FFF2-40B4-BE49-F238E27FC236}">
                <a16:creationId xmlns:a16="http://schemas.microsoft.com/office/drawing/2014/main" id="{7E2F8B98-F405-DC42-B807-FB56AA82B657}"/>
              </a:ext>
            </a:extLst>
          </p:cNvPr>
          <p:cNvSpPr txBox="1"/>
          <p:nvPr/>
        </p:nvSpPr>
        <p:spPr>
          <a:xfrm>
            <a:off x="1676400" y="3302821"/>
            <a:ext cx="6324600" cy="369332"/>
          </a:xfrm>
          <a:prstGeom prst="rect">
            <a:avLst/>
          </a:prstGeom>
          <a:noFill/>
        </p:spPr>
        <p:txBody>
          <a:bodyPr wrap="square" rtlCol="0">
            <a:spAutoFit/>
          </a:bodyPr>
          <a:lstStyle/>
          <a:p>
            <a:pPr algn="ctr"/>
            <a:r>
              <a:rPr lang="en-US" dirty="0"/>
              <a:t>We will assume that B is normally distributed …</a:t>
            </a:r>
          </a:p>
        </p:txBody>
      </p:sp>
      <p:pic>
        <p:nvPicPr>
          <p:cNvPr id="8" name="Picture 7">
            <a:extLst>
              <a:ext uri="{FF2B5EF4-FFF2-40B4-BE49-F238E27FC236}">
                <a16:creationId xmlns:a16="http://schemas.microsoft.com/office/drawing/2014/main" id="{641ECEC3-D657-6343-9B5B-823FC0A8E25A}"/>
              </a:ext>
            </a:extLst>
          </p:cNvPr>
          <p:cNvPicPr>
            <a:picLocks noChangeAspect="1"/>
          </p:cNvPicPr>
          <p:nvPr/>
        </p:nvPicPr>
        <p:blipFill>
          <a:blip r:embed="rId3"/>
          <a:stretch>
            <a:fillRect/>
          </a:stretch>
        </p:blipFill>
        <p:spPr>
          <a:xfrm>
            <a:off x="457200" y="3912421"/>
            <a:ext cx="3492500" cy="2527300"/>
          </a:xfrm>
          <a:prstGeom prst="rect">
            <a:avLst/>
          </a:prstGeom>
        </p:spPr>
      </p:pic>
      <p:pic>
        <p:nvPicPr>
          <p:cNvPr id="9" name="Picture 8">
            <a:extLst>
              <a:ext uri="{FF2B5EF4-FFF2-40B4-BE49-F238E27FC236}">
                <a16:creationId xmlns:a16="http://schemas.microsoft.com/office/drawing/2014/main" id="{73E99B93-EF6D-E448-8CDD-0F0161B22270}"/>
              </a:ext>
            </a:extLst>
          </p:cNvPr>
          <p:cNvPicPr>
            <a:picLocks noChangeAspect="1"/>
          </p:cNvPicPr>
          <p:nvPr/>
        </p:nvPicPr>
        <p:blipFill>
          <a:blip r:embed="rId4"/>
          <a:stretch>
            <a:fillRect/>
          </a:stretch>
        </p:blipFill>
        <p:spPr>
          <a:xfrm>
            <a:off x="5180796" y="3912421"/>
            <a:ext cx="3492500" cy="2527300"/>
          </a:xfrm>
          <a:prstGeom prst="rect">
            <a:avLst/>
          </a:prstGeom>
        </p:spPr>
      </p:pic>
      <p:cxnSp>
        <p:nvCxnSpPr>
          <p:cNvPr id="11" name="Straight Arrow Connector 10">
            <a:extLst>
              <a:ext uri="{FF2B5EF4-FFF2-40B4-BE49-F238E27FC236}">
                <a16:creationId xmlns:a16="http://schemas.microsoft.com/office/drawing/2014/main" id="{FAF3872C-9ADF-3A45-97A1-5276574FA33F}"/>
              </a:ext>
            </a:extLst>
          </p:cNvPr>
          <p:cNvCxnSpPr/>
          <p:nvPr/>
        </p:nvCxnSpPr>
        <p:spPr>
          <a:xfrm flipV="1">
            <a:off x="2667000" y="3100442"/>
            <a:ext cx="914400" cy="187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38C5E6-8253-C743-8523-9057E06DC97F}"/>
              </a:ext>
            </a:extLst>
          </p:cNvPr>
          <p:cNvCxnSpPr>
            <a:cxnSpLocks/>
          </p:cNvCxnSpPr>
          <p:nvPr/>
        </p:nvCxnSpPr>
        <p:spPr>
          <a:xfrm flipV="1">
            <a:off x="2676525" y="2496887"/>
            <a:ext cx="1946151" cy="248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2B0F1A-0F5A-3B4B-8594-E88D2E7AB393}"/>
              </a:ext>
            </a:extLst>
          </p:cNvPr>
          <p:cNvCxnSpPr>
            <a:cxnSpLocks/>
          </p:cNvCxnSpPr>
          <p:nvPr/>
        </p:nvCxnSpPr>
        <p:spPr>
          <a:xfrm flipH="1" flipV="1">
            <a:off x="6561012" y="3100442"/>
            <a:ext cx="881868" cy="1662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A57971-0AC7-1F43-BA79-B9AACD68A7BD}"/>
              </a:ext>
            </a:extLst>
          </p:cNvPr>
          <p:cNvSpPr txBox="1"/>
          <p:nvPr/>
        </p:nvSpPr>
        <p:spPr>
          <a:xfrm>
            <a:off x="533400" y="6400800"/>
            <a:ext cx="7772400" cy="307777"/>
          </a:xfrm>
          <a:prstGeom prst="rect">
            <a:avLst/>
          </a:prstGeom>
          <a:noFill/>
        </p:spPr>
        <p:txBody>
          <a:bodyPr wrap="square" rtlCol="0">
            <a:spAutoFit/>
          </a:bodyPr>
          <a:lstStyle/>
          <a:p>
            <a:pPr algn="ctr"/>
            <a:r>
              <a:rPr lang="en-US" sz="1400" dirty="0"/>
              <a:t>P(A) and P(‘A) are calculated with frequencies since A is categorical. </a:t>
            </a:r>
          </a:p>
        </p:txBody>
      </p:sp>
      <p:sp>
        <p:nvSpPr>
          <p:cNvPr id="21" name="Rectangle 20">
            <a:extLst>
              <a:ext uri="{FF2B5EF4-FFF2-40B4-BE49-F238E27FC236}">
                <a16:creationId xmlns:a16="http://schemas.microsoft.com/office/drawing/2014/main" id="{86C35AFF-2AE4-C041-A434-55A2600D7CB2}"/>
              </a:ext>
            </a:extLst>
          </p:cNvPr>
          <p:cNvSpPr/>
          <p:nvPr/>
        </p:nvSpPr>
        <p:spPr>
          <a:xfrm>
            <a:off x="1676400" y="6959768"/>
            <a:ext cx="4572000" cy="1200329"/>
          </a:xfrm>
          <a:prstGeom prst="rect">
            <a:avLst/>
          </a:prstGeom>
        </p:spPr>
        <p:txBody>
          <a:bodyPr>
            <a:spAutoFit/>
          </a:bodyPr>
          <a:lstStyle/>
          <a:p>
            <a:r>
              <a:rPr lang="en-US" sz="1200" dirty="0"/>
              <a:t>x = </a:t>
            </a:r>
            <a:r>
              <a:rPr lang="en-US" sz="1200" dirty="0" err="1"/>
              <a:t>seq</a:t>
            </a:r>
            <a:r>
              <a:rPr lang="en-US" sz="1200" dirty="0"/>
              <a:t>(-5,5,.01)</a:t>
            </a:r>
          </a:p>
          <a:p>
            <a:r>
              <a:rPr lang="en-US" sz="1200" dirty="0"/>
              <a:t>y = </a:t>
            </a:r>
            <a:r>
              <a:rPr lang="en-US" sz="1200" dirty="0" err="1"/>
              <a:t>dnorm</a:t>
            </a:r>
            <a:r>
              <a:rPr lang="en-US" sz="1200" dirty="0"/>
              <a:t>(x,2,.5)</a:t>
            </a:r>
          </a:p>
          <a:p>
            <a:r>
              <a:rPr lang="en-US" sz="1200" dirty="0" err="1"/>
              <a:t>df</a:t>
            </a:r>
            <a:r>
              <a:rPr lang="en-US" sz="1200" dirty="0"/>
              <a:t> = </a:t>
            </a:r>
            <a:r>
              <a:rPr lang="en-US" sz="1200" dirty="0" err="1"/>
              <a:t>data.frame</a:t>
            </a:r>
            <a:r>
              <a:rPr lang="en-US" sz="1200" dirty="0"/>
              <a:t>(x = x, y = y)</a:t>
            </a:r>
          </a:p>
          <a:p>
            <a:r>
              <a:rPr lang="en-US" sz="1200" dirty="0" err="1"/>
              <a:t>df</a:t>
            </a:r>
            <a:r>
              <a:rPr lang="en-US" sz="1200" dirty="0"/>
              <a:t> %&gt;% </a:t>
            </a:r>
            <a:r>
              <a:rPr lang="en-US" sz="1200" dirty="0" err="1"/>
              <a:t>ggplot</a:t>
            </a:r>
            <a:r>
              <a:rPr lang="en-US" sz="1200" dirty="0"/>
              <a:t>(</a:t>
            </a:r>
            <a:r>
              <a:rPr lang="en-US" sz="1200" dirty="0" err="1"/>
              <a:t>aes</a:t>
            </a:r>
            <a:r>
              <a:rPr lang="en-US" sz="1200" dirty="0"/>
              <a:t>(x = x, y = y)) + </a:t>
            </a:r>
            <a:r>
              <a:rPr lang="en-US" sz="1200" dirty="0" err="1"/>
              <a:t>geom_line</a:t>
            </a:r>
            <a:r>
              <a:rPr lang="en-US" sz="1200" dirty="0"/>
              <a:t>() + </a:t>
            </a:r>
            <a:r>
              <a:rPr lang="en-US" sz="1200" dirty="0" err="1"/>
              <a:t>xlab</a:t>
            </a:r>
            <a:r>
              <a:rPr lang="en-US" sz="1200" dirty="0"/>
              <a:t>("B") + </a:t>
            </a:r>
            <a:r>
              <a:rPr lang="en-US" sz="1200" dirty="0" err="1"/>
              <a:t>ylab</a:t>
            </a:r>
            <a:r>
              <a:rPr lang="en-US" sz="1200" dirty="0"/>
              <a:t>("Probability Density") + </a:t>
            </a:r>
            <a:r>
              <a:rPr lang="en-US" sz="1200" dirty="0" err="1"/>
              <a:t>ggtitle</a:t>
            </a:r>
            <a:r>
              <a:rPr lang="en-US" sz="1200" dirty="0"/>
              <a:t>("Probability Density of B given 'A")</a:t>
            </a:r>
          </a:p>
        </p:txBody>
      </p:sp>
    </p:spTree>
    <p:extLst>
      <p:ext uri="{BB962C8B-B14F-4D97-AF65-F5344CB8AC3E}">
        <p14:creationId xmlns:p14="http://schemas.microsoft.com/office/powerpoint/2010/main" val="32920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AF9D-3E9F-244E-8FA6-0CE604B3A329}"/>
              </a:ext>
            </a:extLst>
          </p:cNvPr>
          <p:cNvSpPr>
            <a:spLocks noGrp="1"/>
          </p:cNvSpPr>
          <p:nvPr>
            <p:ph type="title"/>
          </p:nvPr>
        </p:nvSpPr>
        <p:spPr/>
        <p:txBody>
          <a:bodyPr>
            <a:normAutofit fontScale="90000"/>
          </a:bodyPr>
          <a:lstStyle/>
          <a:p>
            <a:r>
              <a:rPr lang="en-US" sz="3600" dirty="0"/>
              <a:t>Example: Classifying Gender Based on Height and Weight.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276B0F-9DB1-534A-B150-6F9062570B64}"/>
                  </a:ext>
                </a:extLst>
              </p:cNvPr>
              <p:cNvSpPr>
                <a:spLocks noGrp="1"/>
              </p:cNvSpPr>
              <p:nvPr>
                <p:ph idx="1"/>
              </p:nvPr>
            </p:nvSpPr>
            <p:spPr>
              <a:xfrm>
                <a:off x="0" y="1447800"/>
                <a:ext cx="8991600" cy="1828800"/>
              </a:xfrm>
            </p:spPr>
            <p:txBody>
              <a:bodyPr/>
              <a:lstStyle/>
              <a:p>
                <a:pPr marL="0" indent="0" algn="ctr">
                  <a:buNone/>
                </a:pPr>
                <a:r>
                  <a:rPr lang="en-US" sz="2000" dirty="0"/>
                  <a:t>Goal: </a:t>
                </a:r>
              </a:p>
              <a:p>
                <a:pPr marL="0" indent="0" algn="ctr">
                  <a:buNone/>
                </a:pPr>
                <a:r>
                  <a:rPr lang="en-US" sz="2000" dirty="0"/>
                  <a:t>Predict / classify a person’s gender based on their height and weight. We have a person who’s weight is135 </a:t>
                </a:r>
                <a:r>
                  <a:rPr lang="en-US" sz="2000" dirty="0" err="1"/>
                  <a:t>lbs</a:t>
                </a:r>
                <a:r>
                  <a:rPr lang="en-US" sz="2000" dirty="0"/>
                  <a:t> and is 5ft 8 inches tall.  Should we predict them to be a male or female?  We took a sample of 10 males and 10 females to gather evidence.  </a:t>
                </a:r>
              </a:p>
              <a:p>
                <a:pPr marL="0" indent="0" algn="ctr">
                  <a:buNone/>
                </a:pPr>
                <a:endParaRPr lang="en-US" sz="1000" dirty="0"/>
              </a:p>
              <a:p>
                <a:pPr marL="0" indent="0" algn="ctr">
                  <a:buNone/>
                </a:pPr>
                <a:r>
                  <a:rPr lang="en-US" sz="1600" dirty="0"/>
                  <a:t>Males: </a:t>
                </a:r>
                <a14:m>
                  <m:oMath xmlns:m="http://schemas.openxmlformats.org/officeDocument/2006/math">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𝜇</m:t>
                            </m:r>
                          </m:e>
                        </m:acc>
                      </m:e>
                      <m:sub>
                        <m:r>
                          <a:rPr lang="en-US" sz="1600" i="1">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oMath>
                </a14:m>
                <a:r>
                  <a:rPr lang="en-US" sz="1600" dirty="0"/>
                  <a:t>= 151.69lbs  </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𝜎</m:t>
                            </m:r>
                          </m:e>
                        </m:acc>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r>
                      <a:rPr lang="en-US" sz="1600" b="0" i="1" smtClean="0">
                        <a:latin typeface="Cambria Math" panose="02040503050406030204" pitchFamily="18" charset="0"/>
                        <a:ea typeface="Cambria Math" panose="02040503050406030204" pitchFamily="18" charset="0"/>
                      </a:rPr>
                      <m:t>=</m:t>
                    </m:r>
                  </m:oMath>
                </a14:m>
                <a:r>
                  <a:rPr lang="en-US" sz="1600" dirty="0"/>
                  <a:t> 8.28     </a:t>
                </a:r>
                <a14:m>
                  <m:oMath xmlns:m="http://schemas.openxmlformats.org/officeDocument/2006/math">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𝜇</m:t>
                            </m:r>
                          </m:e>
                        </m:acc>
                      </m:e>
                      <m:sub>
                        <m:r>
                          <a:rPr lang="en-US" sz="1600" b="0" i="1" smtClean="0">
                            <a:latin typeface="Cambria Math" panose="02040503050406030204" pitchFamily="18" charset="0"/>
                            <a:ea typeface="Cambria Math" panose="02040503050406030204" pitchFamily="18" charset="0"/>
                          </a:rPr>
                          <m:t>h</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sub>
                    </m:sSub>
                    <m:r>
                      <m:rPr>
                        <m:nor/>
                      </m:rPr>
                      <a:rPr lang="en-US" sz="1600" dirty="0"/>
                      <m:t>=</m:t>
                    </m:r>
                    <m:r>
                      <a:rPr lang="en-US" sz="1600" i="1">
                        <a:latin typeface="Cambria Math" panose="02040503050406030204" pitchFamily="18" charset="0"/>
                      </a:rPr>
                      <m:t>69.57</m:t>
                    </m:r>
                    <m:r>
                      <m:rPr>
                        <m:nor/>
                      </m:rPr>
                      <a:rPr lang="en-US" sz="1600" dirty="0"/>
                      <m:t>in</m:t>
                    </m:r>
                    <m:r>
                      <m:rPr>
                        <m:nor/>
                      </m:rPr>
                      <a:rPr lang="en-US" sz="1600" dirty="0"/>
                      <m:t>. </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𝜎</m:t>
                            </m:r>
                          </m:e>
                        </m:acc>
                      </m:e>
                      <m:sub>
                        <m:r>
                          <a:rPr lang="en-US" sz="1600" i="1">
                            <a:latin typeface="Cambria Math" panose="02040503050406030204" pitchFamily="18" charset="0"/>
                            <a:ea typeface="Cambria Math" panose="02040503050406030204" pitchFamily="18" charset="0"/>
                          </a:rPr>
                          <m:t>h</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2.41</m:t>
                    </m:r>
                  </m:oMath>
                </a14:m>
                <a:endParaRPr lang="en-US" sz="1600" dirty="0"/>
              </a:p>
              <a:p>
                <a:pPr marL="0" indent="0" algn="ctr">
                  <a:buNone/>
                </a:pPr>
                <a:r>
                  <a:rPr lang="en-US" sz="1600" dirty="0"/>
                  <a:t>Females:</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𝜇</m:t>
                            </m:r>
                          </m:e>
                        </m:acc>
                      </m:e>
                      <m:sub>
                        <m:r>
                          <a:rPr lang="en-US" sz="1600" i="1">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oMath>
                </a14:m>
                <a:r>
                  <a:rPr lang="en-US" sz="1600" dirty="0"/>
                  <a:t>= </a:t>
                </a:r>
                <a14:m>
                  <m:oMath xmlns:m="http://schemas.openxmlformats.org/officeDocument/2006/math">
                    <m:r>
                      <a:rPr lang="en-US" sz="1600" i="1">
                        <a:latin typeface="Cambria Math" panose="02040503050406030204" pitchFamily="18" charset="0"/>
                      </a:rPr>
                      <m:t>132.9</m:t>
                    </m:r>
                    <m:r>
                      <a:rPr lang="en-US" sz="1600" b="0" i="1" smtClean="0">
                        <a:latin typeface="Cambria Math" panose="02040503050406030204" pitchFamily="18" charset="0"/>
                      </a:rPr>
                      <m:t>8</m:t>
                    </m:r>
                    <m:r>
                      <a:rPr lang="en-US" sz="1600" i="1">
                        <a:latin typeface="Cambria Math" panose="02040503050406030204" pitchFamily="18" charset="0"/>
                      </a:rPr>
                      <m:t> </m:t>
                    </m:r>
                  </m:oMath>
                </a14:m>
                <a:r>
                  <a:rPr lang="en-US" sz="1600" dirty="0"/>
                  <a:t>lbs </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𝜎</m:t>
                            </m:r>
                          </m:e>
                        </m:acc>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r>
                      <a:rPr lang="en-US" sz="1600" i="1">
                        <a:latin typeface="Cambria Math" panose="02040503050406030204" pitchFamily="18" charset="0"/>
                        <a:ea typeface="Cambria Math" panose="02040503050406030204" pitchFamily="18" charset="0"/>
                      </a:rPr>
                      <m:t> =</m:t>
                    </m:r>
                  </m:oMath>
                </a14:m>
                <a:r>
                  <a:rPr lang="en-US" sz="1600" dirty="0"/>
                  <a:t>10.11     </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𝜇</m:t>
                            </m:r>
                          </m:e>
                        </m:acc>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r>
                      <a:rPr lang="en-US" sz="1600" i="1">
                        <a:latin typeface="Cambria Math" panose="02040503050406030204" pitchFamily="18" charset="0"/>
                        <a:ea typeface="Cambria Math" panose="02040503050406030204" pitchFamily="18" charset="0"/>
                      </a:rPr>
                      <m:t> </m:t>
                    </m:r>
                  </m:oMath>
                </a14:m>
                <a:r>
                  <a:rPr lang="en-US" sz="1600" dirty="0"/>
                  <a:t>= </a:t>
                </a:r>
                <a14:m>
                  <m:oMath xmlns:m="http://schemas.openxmlformats.org/officeDocument/2006/math">
                    <m:r>
                      <a:rPr lang="en-US" sz="1600">
                        <a:latin typeface="Cambria Math" panose="02040503050406030204" pitchFamily="18" charset="0"/>
                      </a:rPr>
                      <m:t>65.1</m:t>
                    </m:r>
                    <m:r>
                      <a:rPr lang="en-US" sz="1600" b="0" i="0" smtClean="0">
                        <a:latin typeface="Cambria Math" panose="02040503050406030204" pitchFamily="18" charset="0"/>
                      </a:rPr>
                      <m:t>4</m:t>
                    </m:r>
                  </m:oMath>
                </a14:m>
                <a:r>
                  <a:rPr lang="en-US" sz="1600" dirty="0"/>
                  <a:t> in.</a:t>
                </a:r>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𝜎</m:t>
                            </m:r>
                          </m:e>
                        </m:acc>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1.55</m:t>
                    </m:r>
                  </m:oMath>
                </a14:m>
                <a:endParaRPr lang="en-US" sz="1600" dirty="0"/>
              </a:p>
            </p:txBody>
          </p:sp>
        </mc:Choice>
        <mc:Fallback xmlns="">
          <p:sp>
            <p:nvSpPr>
              <p:cNvPr id="3" name="Content Placeholder 2">
                <a:extLst>
                  <a:ext uri="{FF2B5EF4-FFF2-40B4-BE49-F238E27FC236}">
                    <a16:creationId xmlns:a16="http://schemas.microsoft.com/office/drawing/2014/main" id="{1A276B0F-9DB1-534A-B150-6F9062570B64}"/>
                  </a:ext>
                </a:extLst>
              </p:cNvPr>
              <p:cNvSpPr>
                <a:spLocks noGrp="1" noRot="1" noChangeAspect="1" noMove="1" noResize="1" noEditPoints="1" noAdjustHandles="1" noChangeArrowheads="1" noChangeShapeType="1" noTextEdit="1"/>
              </p:cNvSpPr>
              <p:nvPr>
                <p:ph idx="1"/>
              </p:nvPr>
            </p:nvSpPr>
            <p:spPr>
              <a:xfrm>
                <a:off x="0" y="1447800"/>
                <a:ext cx="8991600" cy="1828800"/>
              </a:xfrm>
              <a:blipFill>
                <a:blip r:embed="rId2"/>
                <a:stretch>
                  <a:fillRect l="-565" t="-1379" r="-1412" b="-4413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F8FD965-A07F-3448-8DCE-2C7D479EAE82}"/>
              </a:ext>
            </a:extLst>
          </p:cNvPr>
          <p:cNvSpPr/>
          <p:nvPr/>
        </p:nvSpPr>
        <p:spPr>
          <a:xfrm>
            <a:off x="1219200" y="7010400"/>
            <a:ext cx="7010400" cy="1384995"/>
          </a:xfrm>
          <a:prstGeom prst="rect">
            <a:avLst/>
          </a:prstGeom>
        </p:spPr>
        <p:txBody>
          <a:bodyPr wrap="square">
            <a:spAutoFit/>
          </a:bodyPr>
          <a:lstStyle/>
          <a:p>
            <a:r>
              <a:rPr lang="en-US" sz="1050" dirty="0" err="1"/>
              <a:t>set.seed</a:t>
            </a:r>
            <a:r>
              <a:rPr lang="en-US" sz="1050" dirty="0"/>
              <a:t>(34)</a:t>
            </a:r>
          </a:p>
          <a:p>
            <a:r>
              <a:rPr lang="en-US" sz="1050" dirty="0"/>
              <a:t>males = </a:t>
            </a:r>
            <a:r>
              <a:rPr lang="en-US" sz="1050" dirty="0" err="1"/>
              <a:t>rmvnorm</a:t>
            </a:r>
            <a:r>
              <a:rPr lang="en-US" sz="1050" dirty="0"/>
              <a:t>(10,mean = c(70,150), sigma = matrix(c(9,0,0,100),</a:t>
            </a:r>
            <a:r>
              <a:rPr lang="en-US" sz="1050" dirty="0" err="1"/>
              <a:t>ncol</a:t>
            </a:r>
            <a:r>
              <a:rPr lang="en-US" sz="1050" dirty="0"/>
              <a:t> = 2))</a:t>
            </a:r>
          </a:p>
          <a:p>
            <a:r>
              <a:rPr lang="en-US" sz="1050" dirty="0"/>
              <a:t>females = </a:t>
            </a:r>
            <a:r>
              <a:rPr lang="en-US" sz="1050" dirty="0" err="1"/>
              <a:t>rmvnorm</a:t>
            </a:r>
            <a:r>
              <a:rPr lang="en-US" sz="1050" dirty="0"/>
              <a:t>(10,mean = c(66,130), sigma = matrix(c(4,0,0,81),</a:t>
            </a:r>
            <a:r>
              <a:rPr lang="en-US" sz="1050" dirty="0" err="1"/>
              <a:t>ncol</a:t>
            </a:r>
            <a:r>
              <a:rPr lang="en-US" sz="1050" dirty="0"/>
              <a:t> = 2))</a:t>
            </a:r>
          </a:p>
          <a:p>
            <a:r>
              <a:rPr lang="en-US" sz="1050" dirty="0" err="1"/>
              <a:t>dfMF</a:t>
            </a:r>
            <a:r>
              <a:rPr lang="en-US" sz="1050" dirty="0"/>
              <a:t> = </a:t>
            </a:r>
            <a:r>
              <a:rPr lang="en-US" sz="1050" dirty="0" err="1"/>
              <a:t>data.frame</a:t>
            </a:r>
            <a:r>
              <a:rPr lang="en-US" sz="1050" dirty="0"/>
              <a:t>(height = c(males[,1],females[,1]), weight = c(males[,2],females[,2]), </a:t>
            </a:r>
            <a:r>
              <a:rPr lang="en-US" sz="1050" dirty="0" err="1"/>
              <a:t>MorF</a:t>
            </a:r>
            <a:r>
              <a:rPr lang="en-US" sz="1050" dirty="0"/>
              <a:t> = c(rep("M",10),rep("F",10)))</a:t>
            </a:r>
          </a:p>
          <a:p>
            <a:r>
              <a:rPr lang="en-US" sz="1050" dirty="0" err="1"/>
              <a:t>dfMF</a:t>
            </a:r>
            <a:r>
              <a:rPr lang="en-US" sz="1050" dirty="0"/>
              <a:t> %&gt;% </a:t>
            </a:r>
            <a:r>
              <a:rPr lang="en-US" sz="1050" dirty="0" err="1"/>
              <a:t>ggplot</a:t>
            </a:r>
            <a:r>
              <a:rPr lang="en-US" sz="1050" dirty="0"/>
              <a:t>(</a:t>
            </a:r>
            <a:r>
              <a:rPr lang="en-US" sz="1050" dirty="0" err="1"/>
              <a:t>aes</a:t>
            </a:r>
            <a:r>
              <a:rPr lang="en-US" sz="1050" dirty="0"/>
              <a:t>(x = height, y = weight, color = </a:t>
            </a:r>
            <a:r>
              <a:rPr lang="en-US" sz="1050" dirty="0" err="1"/>
              <a:t>MorF</a:t>
            </a:r>
            <a:r>
              <a:rPr lang="en-US" sz="1050" dirty="0"/>
              <a:t>)) + </a:t>
            </a:r>
            <a:r>
              <a:rPr lang="en-US" sz="1050" dirty="0" err="1"/>
              <a:t>geom_point</a:t>
            </a:r>
            <a:r>
              <a:rPr lang="en-US" sz="1050" dirty="0"/>
              <a:t>()</a:t>
            </a:r>
          </a:p>
          <a:p>
            <a:r>
              <a:rPr lang="en-US" sz="1050" dirty="0" err="1"/>
              <a:t>dfMF</a:t>
            </a:r>
            <a:r>
              <a:rPr lang="en-US" sz="1050" dirty="0"/>
              <a:t> %&gt;% </a:t>
            </a:r>
            <a:r>
              <a:rPr lang="en-US" sz="1050" dirty="0" err="1"/>
              <a:t>ggplot</a:t>
            </a:r>
            <a:r>
              <a:rPr lang="en-US" sz="1050" dirty="0"/>
              <a:t>(</a:t>
            </a:r>
            <a:r>
              <a:rPr lang="en-US" sz="1050" dirty="0" err="1"/>
              <a:t>aes</a:t>
            </a:r>
            <a:r>
              <a:rPr lang="en-US" sz="1050" dirty="0"/>
              <a:t>(x = height, y = weight, color = </a:t>
            </a:r>
            <a:r>
              <a:rPr lang="en-US" sz="1050" dirty="0" err="1"/>
              <a:t>MorF</a:t>
            </a:r>
            <a:r>
              <a:rPr lang="en-US" sz="1050" dirty="0"/>
              <a:t>)) + </a:t>
            </a:r>
            <a:r>
              <a:rPr lang="en-US" sz="1050" dirty="0" err="1"/>
              <a:t>geom_point</a:t>
            </a:r>
            <a:r>
              <a:rPr lang="en-US" sz="1050" dirty="0"/>
              <a:t>() + </a:t>
            </a:r>
            <a:r>
              <a:rPr lang="en-US" sz="1050" dirty="0" err="1"/>
              <a:t>stat_ellipse</a:t>
            </a:r>
            <a:r>
              <a:rPr lang="en-US" sz="1050" dirty="0"/>
              <a:t>(level = c(.95)) + </a:t>
            </a:r>
            <a:r>
              <a:rPr lang="en-US" sz="1050" dirty="0" err="1"/>
              <a:t>stat_ellipse</a:t>
            </a:r>
            <a:r>
              <a:rPr lang="en-US" sz="1050" dirty="0"/>
              <a:t>(level = .90) + </a:t>
            </a:r>
            <a:r>
              <a:rPr lang="en-US" sz="1050" dirty="0" err="1"/>
              <a:t>stat_ellipse</a:t>
            </a:r>
            <a:r>
              <a:rPr lang="en-US" sz="1050" dirty="0"/>
              <a:t>(level = .70) + </a:t>
            </a:r>
            <a:r>
              <a:rPr lang="en-US" sz="1050" dirty="0" err="1"/>
              <a:t>stat_ellipse</a:t>
            </a:r>
            <a:r>
              <a:rPr lang="en-US" sz="1050" dirty="0"/>
              <a:t>(level = .40) + </a:t>
            </a:r>
            <a:r>
              <a:rPr lang="en-US" sz="1050" dirty="0" err="1"/>
              <a:t>stat_ellipse</a:t>
            </a:r>
            <a:r>
              <a:rPr lang="en-US" sz="1050" dirty="0"/>
              <a:t>(level = .10)</a:t>
            </a:r>
          </a:p>
        </p:txBody>
      </p:sp>
      <p:pic>
        <p:nvPicPr>
          <p:cNvPr id="7" name="Picture 6">
            <a:extLst>
              <a:ext uri="{FF2B5EF4-FFF2-40B4-BE49-F238E27FC236}">
                <a16:creationId xmlns:a16="http://schemas.microsoft.com/office/drawing/2014/main" id="{A5B97F18-CFBA-6546-8A26-71F5B63C2F11}"/>
              </a:ext>
            </a:extLst>
          </p:cNvPr>
          <p:cNvPicPr>
            <a:picLocks noChangeAspect="1"/>
          </p:cNvPicPr>
          <p:nvPr/>
        </p:nvPicPr>
        <p:blipFill>
          <a:blip r:embed="rId3"/>
          <a:stretch>
            <a:fillRect/>
          </a:stretch>
        </p:blipFill>
        <p:spPr>
          <a:xfrm>
            <a:off x="2819400" y="4191000"/>
            <a:ext cx="3790122" cy="2481034"/>
          </a:xfrm>
          <a:prstGeom prst="rect">
            <a:avLst/>
          </a:prstGeom>
        </p:spPr>
      </p:pic>
      <p:pic>
        <p:nvPicPr>
          <p:cNvPr id="9" name="Picture 8">
            <a:extLst>
              <a:ext uri="{FF2B5EF4-FFF2-40B4-BE49-F238E27FC236}">
                <a16:creationId xmlns:a16="http://schemas.microsoft.com/office/drawing/2014/main" id="{0F04401D-6816-8440-A6DE-053767E7F125}"/>
              </a:ext>
            </a:extLst>
          </p:cNvPr>
          <p:cNvPicPr>
            <a:picLocks noChangeAspect="1"/>
          </p:cNvPicPr>
          <p:nvPr/>
        </p:nvPicPr>
        <p:blipFill>
          <a:blip r:embed="rId4"/>
          <a:stretch>
            <a:fillRect/>
          </a:stretch>
        </p:blipFill>
        <p:spPr>
          <a:xfrm>
            <a:off x="2641600" y="4167867"/>
            <a:ext cx="3860800" cy="2527300"/>
          </a:xfrm>
          <a:prstGeom prst="rect">
            <a:avLst/>
          </a:prstGeom>
        </p:spPr>
      </p:pic>
      <p:sp>
        <p:nvSpPr>
          <p:cNvPr id="10" name="Oval 9">
            <a:extLst>
              <a:ext uri="{FF2B5EF4-FFF2-40B4-BE49-F238E27FC236}">
                <a16:creationId xmlns:a16="http://schemas.microsoft.com/office/drawing/2014/main" id="{106C2028-96C3-6149-9FE1-527A54DACDFB}"/>
              </a:ext>
            </a:extLst>
          </p:cNvPr>
          <p:cNvSpPr/>
          <p:nvPr/>
        </p:nvSpPr>
        <p:spPr>
          <a:xfrm>
            <a:off x="4344365" y="54449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C93D-F1C1-2F40-A7AA-86774A9F4073}"/>
              </a:ext>
            </a:extLst>
          </p:cNvPr>
          <p:cNvSpPr>
            <a:spLocks noGrp="1"/>
          </p:cNvSpPr>
          <p:nvPr>
            <p:ph type="title"/>
          </p:nvPr>
        </p:nvSpPr>
        <p:spPr/>
        <p:txBody>
          <a:bodyPr>
            <a:normAutofit fontScale="90000"/>
          </a:bodyPr>
          <a:lstStyle/>
          <a:p>
            <a:r>
              <a:rPr lang="en-US" sz="3600" dirty="0"/>
              <a:t>Example: Classifying Gender Based on Height and Weight.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32F826-5EF6-374D-87BA-E6A4A5DA28C2}"/>
                  </a:ext>
                </a:extLst>
              </p:cNvPr>
              <p:cNvSpPr txBox="1"/>
              <p:nvPr/>
            </p:nvSpPr>
            <p:spPr>
              <a:xfrm>
                <a:off x="838200" y="3200400"/>
                <a:ext cx="3521541" cy="587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𝑤</m:t>
                          </m:r>
                        </m:e>
                        <m:e>
                          <m:r>
                            <a:rPr lang="en-US" sz="1600" b="0" i="1" smtClean="0">
                              <a:latin typeface="Cambria Math" panose="02040503050406030204" pitchFamily="18" charset="0"/>
                            </a:rPr>
                            <m:t>𝑀𝑎𝑙𝑒</m:t>
                          </m:r>
                        </m:e>
                      </m:d>
                      <m:r>
                        <a:rPr lang="en-US" sz="1600" b="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e>
                          </m:rad>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den>
                      </m:f>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1</m:t>
                                      </m:r>
                                    </m:sub>
                                  </m:sSub>
                                </m:e>
                                <m:sup>
                                  <m:r>
                                    <a:rPr lang="en-US" sz="1600" b="0" i="1" smtClean="0">
                                      <a:latin typeface="Cambria Math" panose="02040503050406030204" pitchFamily="18" charset="0"/>
                                    </a:rPr>
                                    <m:t>2</m:t>
                                  </m:r>
                                </m:sup>
                              </m:sSup>
                            </m:den>
                          </m:f>
                          <m:sSup>
                            <m:sSupPr>
                              <m:ctrlPr>
                                <a:rPr lang="en-US" sz="1600" b="0" i="1" smtClean="0">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𝑤</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e>
                              </m:d>
                            </m:e>
                            <m:sup>
                              <m:r>
                                <a:rPr lang="en-US" sz="1600" b="0" i="1" smtClean="0">
                                  <a:latin typeface="Cambria Math" panose="02040503050406030204" pitchFamily="18" charset="0"/>
                                </a:rPr>
                                <m:t>2</m:t>
                              </m:r>
                            </m:sup>
                          </m:sSup>
                        </m:sup>
                      </m:sSup>
                    </m:oMath>
                  </m:oMathPara>
                </a14:m>
                <a:endParaRPr lang="en-US" sz="1600" dirty="0"/>
              </a:p>
            </p:txBody>
          </p:sp>
        </mc:Choice>
        <mc:Fallback xmlns="">
          <p:sp>
            <p:nvSpPr>
              <p:cNvPr id="4" name="TextBox 3">
                <a:extLst>
                  <a:ext uri="{FF2B5EF4-FFF2-40B4-BE49-F238E27FC236}">
                    <a16:creationId xmlns:a16="http://schemas.microsoft.com/office/drawing/2014/main" id="{CD32F826-5EF6-374D-87BA-E6A4A5DA28C2}"/>
                  </a:ext>
                </a:extLst>
              </p:cNvPr>
              <p:cNvSpPr txBox="1">
                <a:spLocks noRot="1" noChangeAspect="1" noMove="1" noResize="1" noEditPoints="1" noAdjustHandles="1" noChangeArrowheads="1" noChangeShapeType="1" noTextEdit="1"/>
              </p:cNvSpPr>
              <p:nvPr/>
            </p:nvSpPr>
            <p:spPr>
              <a:xfrm>
                <a:off x="838200" y="3200400"/>
                <a:ext cx="3521541" cy="587277"/>
              </a:xfrm>
              <a:prstGeom prst="rect">
                <a:avLst/>
              </a:prstGeom>
              <a:blipFill>
                <a:blip r:embed="rId2"/>
                <a:stretch>
                  <a:fillRect l="-719"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2A17C4-79EE-D442-8662-F39B7ED66598}"/>
                  </a:ext>
                </a:extLst>
              </p:cNvPr>
              <p:cNvSpPr txBox="1"/>
              <p:nvPr/>
            </p:nvSpPr>
            <p:spPr>
              <a:xfrm>
                <a:off x="802599" y="5865413"/>
                <a:ext cx="3668633" cy="598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𝑤</m:t>
                          </m:r>
                        </m:e>
                        <m:e>
                          <m:r>
                            <a:rPr lang="en-US" sz="1600" b="0" i="1" smtClean="0">
                              <a:latin typeface="Cambria Math" panose="02040503050406030204" pitchFamily="18" charset="0"/>
                            </a:rPr>
                            <m:t>𝐹𝑒𝑚𝑎𝑙𝑒</m:t>
                          </m:r>
                        </m:e>
                      </m:d>
                      <m:r>
                        <a:rPr lang="en-US" sz="1600" b="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e>
                          </m:rad>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den>
                      </m:f>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h</m:t>
                                      </m:r>
                                    </m:sub>
                                  </m:sSub>
                                </m:e>
                                <m:sup>
                                  <m:r>
                                    <a:rPr lang="en-US" sz="1600" b="0" i="1" smtClean="0">
                                      <a:latin typeface="Cambria Math" panose="02040503050406030204" pitchFamily="18" charset="0"/>
                                    </a:rPr>
                                    <m:t>2</m:t>
                                  </m:r>
                                </m:sup>
                              </m:sSup>
                            </m:den>
                          </m:f>
                          <m:sSup>
                            <m:sSupPr>
                              <m:ctrlPr>
                                <a:rPr lang="en-US" sz="1600" b="0" i="1" smtClean="0">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𝑤</m:t>
                                  </m:r>
                                  <m:r>
                                    <a:rPr lang="en-US" sz="1600" i="1">
                                      <a:latin typeface="Cambria Math" panose="02040503050406030204" pitchFamily="18" charset="0"/>
                                    </a:rPr>
                                    <m:t> −</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𝑤</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e>
                              </m:d>
                            </m:e>
                            <m:sup>
                              <m:r>
                                <a:rPr lang="en-US" sz="1600" b="0" i="1" smtClean="0">
                                  <a:latin typeface="Cambria Math" panose="02040503050406030204" pitchFamily="18" charset="0"/>
                                </a:rPr>
                                <m:t>2</m:t>
                              </m:r>
                            </m:sup>
                          </m:sSup>
                        </m:sup>
                      </m:sSup>
                    </m:oMath>
                  </m:oMathPara>
                </a14:m>
                <a:endParaRPr lang="en-US" sz="1600" dirty="0"/>
              </a:p>
            </p:txBody>
          </p:sp>
        </mc:Choice>
        <mc:Fallback xmlns="">
          <p:sp>
            <p:nvSpPr>
              <p:cNvPr id="5" name="TextBox 4">
                <a:extLst>
                  <a:ext uri="{FF2B5EF4-FFF2-40B4-BE49-F238E27FC236}">
                    <a16:creationId xmlns:a16="http://schemas.microsoft.com/office/drawing/2014/main" id="{522A17C4-79EE-D442-8662-F39B7ED66598}"/>
                  </a:ext>
                </a:extLst>
              </p:cNvPr>
              <p:cNvSpPr txBox="1">
                <a:spLocks noRot="1" noChangeAspect="1" noMove="1" noResize="1" noEditPoints="1" noAdjustHandles="1" noChangeArrowheads="1" noChangeShapeType="1" noTextEdit="1"/>
              </p:cNvSpPr>
              <p:nvPr/>
            </p:nvSpPr>
            <p:spPr>
              <a:xfrm>
                <a:off x="802599" y="5865413"/>
                <a:ext cx="3668633" cy="598241"/>
              </a:xfrm>
              <a:prstGeom prst="rect">
                <a:avLst/>
              </a:prstGeom>
              <a:blipFill>
                <a:blip r:embed="rId3"/>
                <a:stretch>
                  <a:fillRect l="-69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5EDE64-EF53-6142-BCEE-8813A7B4BB6B}"/>
                  </a:ext>
                </a:extLst>
              </p:cNvPr>
              <p:cNvSpPr txBox="1"/>
              <p:nvPr/>
            </p:nvSpPr>
            <p:spPr>
              <a:xfrm>
                <a:off x="4953000" y="5867400"/>
                <a:ext cx="3526928"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h</m:t>
                          </m:r>
                        </m:e>
                        <m:e>
                          <m:r>
                            <a:rPr lang="en-US" sz="1600" b="0" i="1" smtClean="0">
                              <a:latin typeface="Cambria Math" panose="02040503050406030204" pitchFamily="18" charset="0"/>
                            </a:rPr>
                            <m:t>𝐹𝑒𝑚𝑎𝑙𝑒</m:t>
                          </m:r>
                        </m:e>
                      </m:d>
                      <m:r>
                        <a:rPr lang="en-US" sz="1600" b="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e>
                          </m:rad>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den>
                      </m:f>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1</m:t>
                                      </m:r>
                                    </m:sub>
                                  </m:sSub>
                                </m:e>
                                <m:sup>
                                  <m:r>
                                    <a:rPr lang="en-US" sz="1600" b="0" i="1" smtClean="0">
                                      <a:latin typeface="Cambria Math" panose="02040503050406030204" pitchFamily="18" charset="0"/>
                                    </a:rPr>
                                    <m:t>2</m:t>
                                  </m:r>
                                </m:sup>
                              </m:sSup>
                            </m:den>
                          </m:f>
                          <m:sSup>
                            <m:sSupPr>
                              <m:ctrlPr>
                                <a:rPr lang="en-US" sz="1600" b="0" i="1" smtClean="0">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h</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sub>
                                  </m:sSub>
                                </m:e>
                              </m:d>
                            </m:e>
                            <m:sup>
                              <m:r>
                                <a:rPr lang="en-US" sz="1600" b="0" i="1" smtClean="0">
                                  <a:latin typeface="Cambria Math" panose="02040503050406030204" pitchFamily="18" charset="0"/>
                                </a:rPr>
                                <m:t>2</m:t>
                              </m:r>
                            </m:sup>
                          </m:sSup>
                        </m:sup>
                      </m:sSup>
                    </m:oMath>
                  </m:oMathPara>
                </a14:m>
                <a:endParaRPr lang="en-US" sz="1600" dirty="0"/>
              </a:p>
            </p:txBody>
          </p:sp>
        </mc:Choice>
        <mc:Fallback xmlns="">
          <p:sp>
            <p:nvSpPr>
              <p:cNvPr id="7" name="TextBox 6">
                <a:extLst>
                  <a:ext uri="{FF2B5EF4-FFF2-40B4-BE49-F238E27FC236}">
                    <a16:creationId xmlns:a16="http://schemas.microsoft.com/office/drawing/2014/main" id="{385EDE64-EF53-6142-BCEE-8813A7B4BB6B}"/>
                  </a:ext>
                </a:extLst>
              </p:cNvPr>
              <p:cNvSpPr txBox="1">
                <a:spLocks noRot="1" noChangeAspect="1" noMove="1" noResize="1" noEditPoints="1" noAdjustHandles="1" noChangeArrowheads="1" noChangeShapeType="1" noTextEdit="1"/>
              </p:cNvSpPr>
              <p:nvPr/>
            </p:nvSpPr>
            <p:spPr>
              <a:xfrm>
                <a:off x="4953000" y="5867400"/>
                <a:ext cx="3526928" cy="596253"/>
              </a:xfrm>
              <a:prstGeom prst="rect">
                <a:avLst/>
              </a:prstGeom>
              <a:blipFill>
                <a:blip r:embed="rId4"/>
                <a:stretch>
                  <a:fillRect l="-71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A3FD8D-0EF4-B447-9682-100B2B91CB51}"/>
                  </a:ext>
                </a:extLst>
              </p:cNvPr>
              <p:cNvSpPr txBox="1"/>
              <p:nvPr/>
            </p:nvSpPr>
            <p:spPr>
              <a:xfrm>
                <a:off x="4955610" y="3200400"/>
                <a:ext cx="3414589" cy="589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h</m:t>
                          </m:r>
                        </m:e>
                        <m:e>
                          <m:r>
                            <a:rPr lang="en-US" sz="1600" b="0" i="1" smtClean="0">
                              <a:latin typeface="Cambria Math" panose="02040503050406030204" pitchFamily="18" charset="0"/>
                            </a:rPr>
                            <m:t>𝑀𝑎𝑙𝑒</m:t>
                          </m:r>
                        </m:e>
                      </m:d>
                      <m:r>
                        <a:rPr lang="en-US" sz="1600" b="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e>
                          </m:rad>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den>
                      </m:f>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h</m:t>
                                      </m:r>
                                    </m:sub>
                                  </m:sSub>
                                </m:e>
                                <m:sup>
                                  <m:r>
                                    <a:rPr lang="en-US" sz="1600" b="0" i="1" smtClean="0">
                                      <a:latin typeface="Cambria Math" panose="02040503050406030204" pitchFamily="18" charset="0"/>
                                    </a:rPr>
                                    <m:t>2</m:t>
                                  </m:r>
                                </m:sup>
                              </m:sSup>
                            </m:den>
                          </m:f>
                          <m:sSup>
                            <m:sSupPr>
                              <m:ctrlPr>
                                <a:rPr lang="en-US" sz="1600" b="0" i="1" smtClean="0">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h</m:t>
                                  </m:r>
                                  <m:r>
                                    <a:rPr lang="en-US" sz="1600" i="1">
                                      <a:latin typeface="Cambria Math" panose="02040503050406030204" pitchFamily="18" charset="0"/>
                                    </a:rPr>
                                    <m:t> −</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h</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sub>
                                  </m:sSub>
                                </m:e>
                              </m:d>
                            </m:e>
                            <m:sup>
                              <m:r>
                                <a:rPr lang="en-US" sz="1600" b="0" i="1" smtClean="0">
                                  <a:latin typeface="Cambria Math" panose="02040503050406030204" pitchFamily="18" charset="0"/>
                                </a:rPr>
                                <m:t>2</m:t>
                              </m:r>
                            </m:sup>
                          </m:sSup>
                        </m:sup>
                      </m:sSup>
                    </m:oMath>
                  </m:oMathPara>
                </a14:m>
                <a:endParaRPr lang="en-US" sz="1600" dirty="0"/>
              </a:p>
            </p:txBody>
          </p:sp>
        </mc:Choice>
        <mc:Fallback xmlns="">
          <p:sp>
            <p:nvSpPr>
              <p:cNvPr id="8" name="TextBox 7">
                <a:extLst>
                  <a:ext uri="{FF2B5EF4-FFF2-40B4-BE49-F238E27FC236}">
                    <a16:creationId xmlns:a16="http://schemas.microsoft.com/office/drawing/2014/main" id="{8DA3FD8D-0EF4-B447-9682-100B2B91CB51}"/>
                  </a:ext>
                </a:extLst>
              </p:cNvPr>
              <p:cNvSpPr txBox="1">
                <a:spLocks noRot="1" noChangeAspect="1" noMove="1" noResize="1" noEditPoints="1" noAdjustHandles="1" noChangeArrowheads="1" noChangeShapeType="1" noTextEdit="1"/>
              </p:cNvSpPr>
              <p:nvPr/>
            </p:nvSpPr>
            <p:spPr>
              <a:xfrm>
                <a:off x="4955610" y="3200400"/>
                <a:ext cx="3414589" cy="589264"/>
              </a:xfrm>
              <a:prstGeom prst="rect">
                <a:avLst/>
              </a:prstGeom>
              <a:blipFill>
                <a:blip r:embed="rId5"/>
                <a:stretch>
                  <a:fillRect l="-741" b="-434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FB3AFD6-1EE2-5744-994A-5E7E7202C41C}"/>
              </a:ext>
            </a:extLst>
          </p:cNvPr>
          <p:cNvPicPr>
            <a:picLocks noChangeAspect="1"/>
          </p:cNvPicPr>
          <p:nvPr/>
        </p:nvPicPr>
        <p:blipFill>
          <a:blip r:embed="rId6"/>
          <a:stretch>
            <a:fillRect/>
          </a:stretch>
        </p:blipFill>
        <p:spPr>
          <a:xfrm>
            <a:off x="5306992" y="3943973"/>
            <a:ext cx="2444761" cy="1769118"/>
          </a:xfrm>
          <a:prstGeom prst="rect">
            <a:avLst/>
          </a:prstGeom>
        </p:spPr>
      </p:pic>
      <p:pic>
        <p:nvPicPr>
          <p:cNvPr id="9" name="Picture 8">
            <a:extLst>
              <a:ext uri="{FF2B5EF4-FFF2-40B4-BE49-F238E27FC236}">
                <a16:creationId xmlns:a16="http://schemas.microsoft.com/office/drawing/2014/main" id="{D57651C5-B223-E647-9A1E-1CEE633F35EA}"/>
              </a:ext>
            </a:extLst>
          </p:cNvPr>
          <p:cNvPicPr>
            <a:picLocks noChangeAspect="1"/>
          </p:cNvPicPr>
          <p:nvPr/>
        </p:nvPicPr>
        <p:blipFill>
          <a:blip r:embed="rId7"/>
          <a:stretch>
            <a:fillRect/>
          </a:stretch>
        </p:blipFill>
        <p:spPr>
          <a:xfrm>
            <a:off x="5306993" y="1460171"/>
            <a:ext cx="2444761" cy="1769118"/>
          </a:xfrm>
          <a:prstGeom prst="rect">
            <a:avLst/>
          </a:prstGeom>
        </p:spPr>
      </p:pic>
      <p:pic>
        <p:nvPicPr>
          <p:cNvPr id="10" name="Picture 9">
            <a:extLst>
              <a:ext uri="{FF2B5EF4-FFF2-40B4-BE49-F238E27FC236}">
                <a16:creationId xmlns:a16="http://schemas.microsoft.com/office/drawing/2014/main" id="{BBE2AFD7-E686-6B40-887F-0FBF73E2796B}"/>
              </a:ext>
            </a:extLst>
          </p:cNvPr>
          <p:cNvPicPr>
            <a:picLocks noChangeAspect="1"/>
          </p:cNvPicPr>
          <p:nvPr/>
        </p:nvPicPr>
        <p:blipFill>
          <a:blip r:embed="rId8"/>
          <a:stretch>
            <a:fillRect/>
          </a:stretch>
        </p:blipFill>
        <p:spPr>
          <a:xfrm>
            <a:off x="996387" y="3945882"/>
            <a:ext cx="2444761" cy="1769118"/>
          </a:xfrm>
          <a:prstGeom prst="rect">
            <a:avLst/>
          </a:prstGeom>
        </p:spPr>
      </p:pic>
      <p:sp>
        <p:nvSpPr>
          <p:cNvPr id="12" name="Rectangle 11">
            <a:extLst>
              <a:ext uri="{FF2B5EF4-FFF2-40B4-BE49-F238E27FC236}">
                <a16:creationId xmlns:a16="http://schemas.microsoft.com/office/drawing/2014/main" id="{5E5933E5-1451-894C-B081-21DDB9F319DD}"/>
              </a:ext>
            </a:extLst>
          </p:cNvPr>
          <p:cNvSpPr/>
          <p:nvPr/>
        </p:nvSpPr>
        <p:spPr>
          <a:xfrm>
            <a:off x="1752600" y="6885972"/>
            <a:ext cx="4572000" cy="3631763"/>
          </a:xfrm>
          <a:prstGeom prst="rect">
            <a:avLst/>
          </a:prstGeom>
        </p:spPr>
        <p:txBody>
          <a:bodyPr>
            <a:spAutoFit/>
          </a:bodyPr>
          <a:lstStyle/>
          <a:p>
            <a:r>
              <a:rPr lang="en-US" sz="1000" dirty="0"/>
              <a:t>x = </a:t>
            </a:r>
            <a:r>
              <a:rPr lang="en-US" sz="1000" dirty="0" err="1"/>
              <a:t>seq</a:t>
            </a:r>
            <a:r>
              <a:rPr lang="en-US" sz="1000" dirty="0"/>
              <a:t>(50,90,.1)</a:t>
            </a:r>
          </a:p>
          <a:p>
            <a:r>
              <a:rPr lang="en-US" sz="1000" dirty="0"/>
              <a:t>y = </a:t>
            </a:r>
            <a:r>
              <a:rPr lang="en-US" sz="1000" dirty="0" err="1"/>
              <a:t>dnorm</a:t>
            </a:r>
            <a:r>
              <a:rPr lang="en-US" sz="1000" dirty="0"/>
              <a:t>(x,66,2)</a:t>
            </a:r>
          </a:p>
          <a:p>
            <a:r>
              <a:rPr lang="en-US" sz="1000" dirty="0" err="1"/>
              <a:t>df</a:t>
            </a:r>
            <a:r>
              <a:rPr lang="en-US" sz="1000" dirty="0"/>
              <a:t> = </a:t>
            </a:r>
            <a:r>
              <a:rPr lang="en-US" sz="1000" dirty="0" err="1"/>
              <a:t>data.frame</a:t>
            </a:r>
            <a:r>
              <a:rPr lang="en-US" sz="1000" dirty="0"/>
              <a:t>(x = x, y = y)</a:t>
            </a:r>
          </a:p>
          <a:p>
            <a:r>
              <a:rPr lang="en-US" sz="1000" dirty="0" err="1"/>
              <a:t>df</a:t>
            </a:r>
            <a:r>
              <a:rPr lang="en-US" sz="1000" dirty="0"/>
              <a:t> %&gt;% </a:t>
            </a:r>
            <a:r>
              <a:rPr lang="en-US" sz="1000" dirty="0" err="1"/>
              <a:t>ggplot</a:t>
            </a:r>
            <a:r>
              <a:rPr lang="en-US" sz="1000" dirty="0"/>
              <a:t>(</a:t>
            </a:r>
            <a:r>
              <a:rPr lang="en-US" sz="1000" dirty="0" err="1"/>
              <a:t>aes</a:t>
            </a:r>
            <a:r>
              <a:rPr lang="en-US" sz="1000" dirty="0"/>
              <a:t>(x = x, y = y)) + </a:t>
            </a:r>
            <a:r>
              <a:rPr lang="en-US" sz="1000" dirty="0" err="1"/>
              <a:t>geom_line</a:t>
            </a:r>
            <a:r>
              <a:rPr lang="en-US" sz="1000" dirty="0"/>
              <a:t>() + </a:t>
            </a:r>
            <a:r>
              <a:rPr lang="en-US" sz="1000" dirty="0" err="1"/>
              <a:t>xlab</a:t>
            </a:r>
            <a:r>
              <a:rPr lang="en-US" sz="1000" dirty="0"/>
              <a:t>("B") + </a:t>
            </a:r>
            <a:r>
              <a:rPr lang="en-US" sz="1000" dirty="0" err="1"/>
              <a:t>ylab</a:t>
            </a:r>
            <a:r>
              <a:rPr lang="en-US" sz="1000" dirty="0"/>
              <a:t>("Probability Density") + </a:t>
            </a:r>
            <a:r>
              <a:rPr lang="en-US" sz="1000" dirty="0" err="1"/>
              <a:t>ggtitle</a:t>
            </a:r>
            <a:r>
              <a:rPr lang="en-US" sz="1000" dirty="0"/>
              <a:t>("Probability Density of Height of Women")</a:t>
            </a:r>
          </a:p>
          <a:p>
            <a:endParaRPr lang="en-US" sz="1000" dirty="0"/>
          </a:p>
          <a:p>
            <a:r>
              <a:rPr lang="en-US" sz="1000" dirty="0"/>
              <a:t>x = </a:t>
            </a:r>
            <a:r>
              <a:rPr lang="en-US" sz="1000" dirty="0" err="1"/>
              <a:t>seq</a:t>
            </a:r>
            <a:r>
              <a:rPr lang="en-US" sz="1000" dirty="0"/>
              <a:t>(50,90,.1)</a:t>
            </a:r>
          </a:p>
          <a:p>
            <a:r>
              <a:rPr lang="en-US" sz="1000" dirty="0"/>
              <a:t>y = </a:t>
            </a:r>
            <a:r>
              <a:rPr lang="en-US" sz="1000" dirty="0" err="1"/>
              <a:t>dnorm</a:t>
            </a:r>
            <a:r>
              <a:rPr lang="en-US" sz="1000" dirty="0"/>
              <a:t>(x,70,3)</a:t>
            </a:r>
          </a:p>
          <a:p>
            <a:r>
              <a:rPr lang="en-US" sz="1000" dirty="0" err="1"/>
              <a:t>df</a:t>
            </a:r>
            <a:r>
              <a:rPr lang="en-US" sz="1000" dirty="0"/>
              <a:t> = </a:t>
            </a:r>
            <a:r>
              <a:rPr lang="en-US" sz="1000" dirty="0" err="1"/>
              <a:t>data.frame</a:t>
            </a:r>
            <a:r>
              <a:rPr lang="en-US" sz="1000" dirty="0"/>
              <a:t>(x = x, y = y)</a:t>
            </a:r>
          </a:p>
          <a:p>
            <a:r>
              <a:rPr lang="en-US" sz="1000" dirty="0" err="1"/>
              <a:t>df</a:t>
            </a:r>
            <a:r>
              <a:rPr lang="en-US" sz="1000" dirty="0"/>
              <a:t> %&gt;% </a:t>
            </a:r>
            <a:r>
              <a:rPr lang="en-US" sz="1000" dirty="0" err="1"/>
              <a:t>ggplot</a:t>
            </a:r>
            <a:r>
              <a:rPr lang="en-US" sz="1000" dirty="0"/>
              <a:t>(</a:t>
            </a:r>
            <a:r>
              <a:rPr lang="en-US" sz="1000" dirty="0" err="1"/>
              <a:t>aes</a:t>
            </a:r>
            <a:r>
              <a:rPr lang="en-US" sz="1000" dirty="0"/>
              <a:t>(x = x, y = y)) + </a:t>
            </a:r>
            <a:r>
              <a:rPr lang="en-US" sz="1000" dirty="0" err="1"/>
              <a:t>geom_line</a:t>
            </a:r>
            <a:r>
              <a:rPr lang="en-US" sz="1000" dirty="0"/>
              <a:t>() + </a:t>
            </a:r>
            <a:r>
              <a:rPr lang="en-US" sz="1000" dirty="0" err="1"/>
              <a:t>xlab</a:t>
            </a:r>
            <a:r>
              <a:rPr lang="en-US" sz="1000" dirty="0"/>
              <a:t>("B") + </a:t>
            </a:r>
            <a:r>
              <a:rPr lang="en-US" sz="1000" dirty="0" err="1"/>
              <a:t>ylab</a:t>
            </a:r>
            <a:r>
              <a:rPr lang="en-US" sz="1000" dirty="0"/>
              <a:t>("Probability Density") + </a:t>
            </a:r>
            <a:r>
              <a:rPr lang="en-US" sz="1000" dirty="0" err="1"/>
              <a:t>ggtitle</a:t>
            </a:r>
            <a:r>
              <a:rPr lang="en-US" sz="1000" dirty="0"/>
              <a:t>("Probability Density of Height of Men")</a:t>
            </a:r>
          </a:p>
          <a:p>
            <a:endParaRPr lang="en-US" sz="1000" dirty="0"/>
          </a:p>
          <a:p>
            <a:r>
              <a:rPr lang="en-US" sz="1000" dirty="0"/>
              <a:t>x = </a:t>
            </a:r>
            <a:r>
              <a:rPr lang="en-US" sz="1000" dirty="0" err="1"/>
              <a:t>seq</a:t>
            </a:r>
            <a:r>
              <a:rPr lang="en-US" sz="1000" dirty="0"/>
              <a:t>(100,180,.1)</a:t>
            </a:r>
          </a:p>
          <a:p>
            <a:r>
              <a:rPr lang="en-US" sz="1000" dirty="0"/>
              <a:t>y = </a:t>
            </a:r>
            <a:r>
              <a:rPr lang="en-US" sz="1000" dirty="0" err="1"/>
              <a:t>dnorm</a:t>
            </a:r>
            <a:r>
              <a:rPr lang="en-US" sz="1000" dirty="0"/>
              <a:t>(x,130,9)</a:t>
            </a:r>
          </a:p>
          <a:p>
            <a:r>
              <a:rPr lang="en-US" sz="1000" dirty="0" err="1"/>
              <a:t>df</a:t>
            </a:r>
            <a:r>
              <a:rPr lang="en-US" sz="1000" dirty="0"/>
              <a:t> = </a:t>
            </a:r>
            <a:r>
              <a:rPr lang="en-US" sz="1000" dirty="0" err="1"/>
              <a:t>data.frame</a:t>
            </a:r>
            <a:r>
              <a:rPr lang="en-US" sz="1000" dirty="0"/>
              <a:t>(x = x, y = y)</a:t>
            </a:r>
          </a:p>
          <a:p>
            <a:r>
              <a:rPr lang="en-US" sz="1000" dirty="0" err="1"/>
              <a:t>df</a:t>
            </a:r>
            <a:r>
              <a:rPr lang="en-US" sz="1000" dirty="0"/>
              <a:t> %&gt;% </a:t>
            </a:r>
            <a:r>
              <a:rPr lang="en-US" sz="1000" dirty="0" err="1"/>
              <a:t>ggplot</a:t>
            </a:r>
            <a:r>
              <a:rPr lang="en-US" sz="1000" dirty="0"/>
              <a:t>(</a:t>
            </a:r>
            <a:r>
              <a:rPr lang="en-US" sz="1000" dirty="0" err="1"/>
              <a:t>aes</a:t>
            </a:r>
            <a:r>
              <a:rPr lang="en-US" sz="1000" dirty="0"/>
              <a:t>(x = x, y = y)) + </a:t>
            </a:r>
            <a:r>
              <a:rPr lang="en-US" sz="1000" dirty="0" err="1"/>
              <a:t>geom_line</a:t>
            </a:r>
            <a:r>
              <a:rPr lang="en-US" sz="1000" dirty="0"/>
              <a:t>() + </a:t>
            </a:r>
            <a:r>
              <a:rPr lang="en-US" sz="1000" dirty="0" err="1"/>
              <a:t>xlab</a:t>
            </a:r>
            <a:r>
              <a:rPr lang="en-US" sz="1000" dirty="0"/>
              <a:t>("B") + </a:t>
            </a:r>
            <a:r>
              <a:rPr lang="en-US" sz="1000" dirty="0" err="1"/>
              <a:t>ylab</a:t>
            </a:r>
            <a:r>
              <a:rPr lang="en-US" sz="1000" dirty="0"/>
              <a:t>("Probability Density") + </a:t>
            </a:r>
            <a:r>
              <a:rPr lang="en-US" sz="1000" dirty="0" err="1"/>
              <a:t>ggtitle</a:t>
            </a:r>
            <a:r>
              <a:rPr lang="en-US" sz="1000" dirty="0"/>
              <a:t>("Probability Density of Weight of Women")</a:t>
            </a:r>
          </a:p>
          <a:p>
            <a:endParaRPr lang="en-US" sz="1000" dirty="0"/>
          </a:p>
          <a:p>
            <a:r>
              <a:rPr lang="en-US" sz="1000" dirty="0"/>
              <a:t>x = </a:t>
            </a:r>
            <a:r>
              <a:rPr lang="en-US" sz="1000" dirty="0" err="1"/>
              <a:t>seq</a:t>
            </a:r>
            <a:r>
              <a:rPr lang="en-US" sz="1000" dirty="0"/>
              <a:t>(100,180,.1)</a:t>
            </a:r>
          </a:p>
          <a:p>
            <a:r>
              <a:rPr lang="en-US" sz="1000" dirty="0"/>
              <a:t>y = </a:t>
            </a:r>
            <a:r>
              <a:rPr lang="en-US" sz="1000" dirty="0" err="1"/>
              <a:t>dnorm</a:t>
            </a:r>
            <a:r>
              <a:rPr lang="en-US" sz="1000" dirty="0"/>
              <a:t>(x,150,10)</a:t>
            </a:r>
          </a:p>
          <a:p>
            <a:r>
              <a:rPr lang="en-US" sz="1000" dirty="0" err="1"/>
              <a:t>df</a:t>
            </a:r>
            <a:r>
              <a:rPr lang="en-US" sz="1000" dirty="0"/>
              <a:t> = </a:t>
            </a:r>
            <a:r>
              <a:rPr lang="en-US" sz="1000" dirty="0" err="1"/>
              <a:t>data.frame</a:t>
            </a:r>
            <a:r>
              <a:rPr lang="en-US" sz="1000" dirty="0"/>
              <a:t>(x = x, y = y)</a:t>
            </a:r>
          </a:p>
          <a:p>
            <a:r>
              <a:rPr lang="en-US" sz="1000" dirty="0" err="1"/>
              <a:t>df</a:t>
            </a:r>
            <a:r>
              <a:rPr lang="en-US" sz="1000" dirty="0"/>
              <a:t> %&gt;% </a:t>
            </a:r>
            <a:r>
              <a:rPr lang="en-US" sz="1000" dirty="0" err="1"/>
              <a:t>ggplot</a:t>
            </a:r>
            <a:r>
              <a:rPr lang="en-US" sz="1000" dirty="0"/>
              <a:t>(</a:t>
            </a:r>
            <a:r>
              <a:rPr lang="en-US" sz="1000" dirty="0" err="1"/>
              <a:t>aes</a:t>
            </a:r>
            <a:r>
              <a:rPr lang="en-US" sz="1000" dirty="0"/>
              <a:t>(x = x, y = y)) + </a:t>
            </a:r>
            <a:r>
              <a:rPr lang="en-US" sz="1000" dirty="0" err="1"/>
              <a:t>geom_line</a:t>
            </a:r>
            <a:r>
              <a:rPr lang="en-US" sz="1000" dirty="0"/>
              <a:t>() + </a:t>
            </a:r>
            <a:r>
              <a:rPr lang="en-US" sz="1000" dirty="0" err="1"/>
              <a:t>xlab</a:t>
            </a:r>
            <a:r>
              <a:rPr lang="en-US" sz="1000" dirty="0"/>
              <a:t>("B") + </a:t>
            </a:r>
            <a:r>
              <a:rPr lang="en-US" sz="1000" dirty="0" err="1"/>
              <a:t>ylab</a:t>
            </a:r>
            <a:r>
              <a:rPr lang="en-US" sz="1000" dirty="0"/>
              <a:t>("Probability Density") + </a:t>
            </a:r>
            <a:r>
              <a:rPr lang="en-US" sz="1000" dirty="0" err="1"/>
              <a:t>ggtitle</a:t>
            </a:r>
            <a:r>
              <a:rPr lang="en-US" sz="1000" dirty="0"/>
              <a:t>("Probability Density of Weight of Women")</a:t>
            </a:r>
          </a:p>
        </p:txBody>
      </p:sp>
      <p:pic>
        <p:nvPicPr>
          <p:cNvPr id="13" name="Picture 12">
            <a:extLst>
              <a:ext uri="{FF2B5EF4-FFF2-40B4-BE49-F238E27FC236}">
                <a16:creationId xmlns:a16="http://schemas.microsoft.com/office/drawing/2014/main" id="{AA9658CA-1E90-1F4B-8319-524F210B5665}"/>
              </a:ext>
            </a:extLst>
          </p:cNvPr>
          <p:cNvPicPr>
            <a:picLocks noChangeAspect="1"/>
          </p:cNvPicPr>
          <p:nvPr/>
        </p:nvPicPr>
        <p:blipFill>
          <a:blip r:embed="rId9"/>
          <a:stretch>
            <a:fillRect/>
          </a:stretch>
        </p:blipFill>
        <p:spPr>
          <a:xfrm>
            <a:off x="996387" y="1462334"/>
            <a:ext cx="2438783" cy="1764792"/>
          </a:xfrm>
          <a:prstGeom prst="rect">
            <a:avLst/>
          </a:prstGeom>
        </p:spPr>
      </p:pic>
    </p:spTree>
    <p:extLst>
      <p:ext uri="{BB962C8B-B14F-4D97-AF65-F5344CB8AC3E}">
        <p14:creationId xmlns:p14="http://schemas.microsoft.com/office/powerpoint/2010/main" val="39941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C93D-F1C1-2F40-A7AA-86774A9F4073}"/>
              </a:ext>
            </a:extLst>
          </p:cNvPr>
          <p:cNvSpPr>
            <a:spLocks noGrp="1"/>
          </p:cNvSpPr>
          <p:nvPr>
            <p:ph type="title"/>
          </p:nvPr>
        </p:nvSpPr>
        <p:spPr>
          <a:xfrm>
            <a:off x="72665" y="228600"/>
            <a:ext cx="9071335" cy="1143000"/>
          </a:xfrm>
        </p:spPr>
        <p:txBody>
          <a:bodyPr>
            <a:normAutofit fontScale="90000"/>
          </a:bodyPr>
          <a:lstStyle/>
          <a:p>
            <a:r>
              <a:rPr lang="en-US" sz="3600" dirty="0"/>
              <a:t>Example: Classifying Gender Based on Height and Weight.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CB1070-A567-5149-8C62-D9296FD36CA5}"/>
                  </a:ext>
                </a:extLst>
              </p:cNvPr>
              <p:cNvSpPr txBox="1"/>
              <p:nvPr/>
            </p:nvSpPr>
            <p:spPr>
              <a:xfrm>
                <a:off x="2530191" y="1524000"/>
                <a:ext cx="40836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𝑀𝑎𝑙𝑒</m:t>
                          </m:r>
                        </m:e>
                        <m:e>
                          <m:r>
                            <a:rPr lang="en-US" sz="2800" b="0" i="1" smtClean="0">
                              <a:latin typeface="Cambria Math" panose="02040503050406030204" pitchFamily="18" charset="0"/>
                            </a:rPr>
                            <m:t>𝑊𝑒𝑖𝑔h𝑡</m:t>
                          </m:r>
                          <m:r>
                            <a:rPr lang="en-US" sz="2800" b="0" i="1" smtClean="0">
                              <a:latin typeface="Cambria Math" panose="02040503050406030204" pitchFamily="18" charset="0"/>
                            </a:rPr>
                            <m:t>, </m:t>
                          </m:r>
                          <m:r>
                            <a:rPr lang="en-US" sz="2800" b="0" i="1" smtClean="0">
                              <a:latin typeface="Cambria Math" panose="02040503050406030204" pitchFamily="18" charset="0"/>
                            </a:rPr>
                            <m:t>𝐻𝑒𝑖𝑔h𝑡</m:t>
                          </m:r>
                        </m:e>
                      </m:d>
                    </m:oMath>
                  </m:oMathPara>
                </a14:m>
                <a:endParaRPr lang="en-US" sz="2800" dirty="0"/>
              </a:p>
            </p:txBody>
          </p:sp>
        </mc:Choice>
        <mc:Fallback xmlns="">
          <p:sp>
            <p:nvSpPr>
              <p:cNvPr id="9" name="TextBox 8">
                <a:extLst>
                  <a:ext uri="{FF2B5EF4-FFF2-40B4-BE49-F238E27FC236}">
                    <a16:creationId xmlns:a16="http://schemas.microsoft.com/office/drawing/2014/main" id="{5ECB1070-A567-5149-8C62-D9296FD36CA5}"/>
                  </a:ext>
                </a:extLst>
              </p:cNvPr>
              <p:cNvSpPr txBox="1">
                <a:spLocks noRot="1" noChangeAspect="1" noMove="1" noResize="1" noEditPoints="1" noAdjustHandles="1" noChangeArrowheads="1" noChangeShapeType="1" noTextEdit="1"/>
              </p:cNvSpPr>
              <p:nvPr/>
            </p:nvSpPr>
            <p:spPr>
              <a:xfrm>
                <a:off x="2530191" y="1524000"/>
                <a:ext cx="4083617" cy="430887"/>
              </a:xfrm>
              <a:prstGeom prst="rect">
                <a:avLst/>
              </a:prstGeom>
              <a:blipFill>
                <a:blip r:embed="rId2"/>
                <a:stretch>
                  <a:fillRect l="-1238" t="-588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18B41D-EA89-ED41-B290-3A358534A21B}"/>
                  </a:ext>
                </a:extLst>
              </p:cNvPr>
              <p:cNvSpPr txBox="1"/>
              <p:nvPr/>
            </p:nvSpPr>
            <p:spPr>
              <a:xfrm>
                <a:off x="233639" y="2133600"/>
                <a:ext cx="8605561"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m:t>
                          </m:r>
                        </m:e>
                        <m:e>
                          <m:r>
                            <a:rPr lang="en-US" sz="2800" b="0" i="1" smtClean="0">
                              <a:latin typeface="Cambria Math" panose="02040503050406030204" pitchFamily="18" charset="0"/>
                            </a:rPr>
                            <m:t>𝑊</m:t>
                          </m:r>
                          <m:r>
                            <a:rPr lang="en-US" sz="2800" b="0" i="1" smtClean="0">
                              <a:latin typeface="Cambria Math" panose="02040503050406030204" pitchFamily="18" charset="0"/>
                            </a:rPr>
                            <m:t>, </m:t>
                          </m:r>
                          <m:r>
                            <a:rPr lang="en-US" sz="2800" b="0" i="1" smtClean="0">
                              <a:latin typeface="Cambria Math" panose="02040503050406030204" pitchFamily="18" charset="0"/>
                            </a:rPr>
                            <m:t>𝐻</m:t>
                          </m:r>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b="0" i="1" smtClean="0">
                                  <a:latin typeface="Cambria Math" panose="02040503050406030204" pitchFamily="18" charset="0"/>
                                </a:rPr>
                                <m:t>𝑊𝑎𝑛𝑑𝐻</m:t>
                              </m:r>
                            </m:e>
                            <m:e>
                              <m:r>
                                <a:rPr lang="en-US" sz="2800" b="0" i="1" smtClean="0">
                                  <a:latin typeface="Cambria Math" panose="02040503050406030204" pitchFamily="18" charset="0"/>
                                </a:rPr>
                                <m:t>𝑀</m:t>
                              </m:r>
                            </m:e>
                          </m:d>
                          <m:r>
                            <a:rPr lang="en-US" sz="2800" i="1">
                              <a:latin typeface="Cambria Math" panose="02040503050406030204" pitchFamily="18" charset="0"/>
                            </a:rPr>
                            <m:t>𝑃</m:t>
                          </m:r>
                          <m:r>
                            <a:rPr lang="en-US" sz="2800" i="1">
                              <a:latin typeface="Cambria Math" panose="02040503050406030204" pitchFamily="18" charset="0"/>
                            </a:rPr>
                            <m:t>(</m:t>
                          </m:r>
                          <m:r>
                            <a:rPr lang="en-US" sz="2800" b="0" i="1" smtClean="0">
                              <a:latin typeface="Cambria Math" panose="02040503050406030204" pitchFamily="18" charset="0"/>
                            </a:rPr>
                            <m:t>𝑀</m:t>
                          </m:r>
                          <m:r>
                            <a:rPr lang="en-US" sz="2800" i="1">
                              <a:latin typeface="Cambria Math" panose="02040503050406030204" pitchFamily="18" charset="0"/>
                            </a:rPr>
                            <m:t>)</m:t>
                          </m:r>
                        </m:num>
                        <m:den>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b="0" i="1" smtClean="0">
                                  <a:latin typeface="Cambria Math" panose="02040503050406030204" pitchFamily="18" charset="0"/>
                                </a:rPr>
                                <m:t>𝑊𝑎𝑛𝑑𝐻</m:t>
                              </m:r>
                              <m:r>
                                <a:rPr lang="en-US" sz="2800" b="0" i="1" smtClean="0">
                                  <a:latin typeface="Cambria Math" panose="02040503050406030204" pitchFamily="18" charset="0"/>
                                </a:rPr>
                                <m:t>|</m:t>
                              </m:r>
                              <m:r>
                                <a:rPr lang="en-US" sz="2800" b="0" i="1" smtClean="0">
                                  <a:latin typeface="Cambria Math" panose="02040503050406030204" pitchFamily="18" charset="0"/>
                                </a:rPr>
                                <m:t>𝑀</m:t>
                              </m:r>
                            </m:e>
                          </m:d>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m:t>
                              </m:r>
                            </m:e>
                          </m:d>
                          <m:r>
                            <a:rPr lang="en-US" sz="2800" b="0" i="1" smtClean="0">
                              <a:latin typeface="Cambria Math" panose="02040503050406030204" pitchFamily="18" charset="0"/>
                            </a:rPr>
                            <m:t>+</m:t>
                          </m:r>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𝑊𝑎𝑛𝑑𝐻</m:t>
                              </m:r>
                              <m:r>
                                <a:rPr lang="en-US" sz="2800" b="0" i="1" smtClean="0">
                                  <a:latin typeface="Cambria Math" panose="02040503050406030204" pitchFamily="18" charset="0"/>
                                </a:rPr>
                                <m:t>|</m:t>
                              </m:r>
                              <m:r>
                                <a:rPr lang="en-US" sz="2800" b="0" i="1" smtClean="0">
                                  <a:latin typeface="Cambria Math" panose="02040503050406030204" pitchFamily="18" charset="0"/>
                                </a:rPr>
                                <m:t>𝐹</m:t>
                              </m:r>
                            </m:e>
                          </m:d>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den>
                      </m:f>
                    </m:oMath>
                  </m:oMathPara>
                </a14:m>
                <a:endParaRPr lang="en-US" sz="2800" dirty="0"/>
              </a:p>
            </p:txBody>
          </p:sp>
        </mc:Choice>
        <mc:Fallback xmlns="">
          <p:sp>
            <p:nvSpPr>
              <p:cNvPr id="10" name="TextBox 9">
                <a:extLst>
                  <a:ext uri="{FF2B5EF4-FFF2-40B4-BE49-F238E27FC236}">
                    <a16:creationId xmlns:a16="http://schemas.microsoft.com/office/drawing/2014/main" id="{7A18B41D-EA89-ED41-B290-3A358534A21B}"/>
                  </a:ext>
                </a:extLst>
              </p:cNvPr>
              <p:cNvSpPr txBox="1">
                <a:spLocks noRot="1" noChangeAspect="1" noMove="1" noResize="1" noEditPoints="1" noAdjustHandles="1" noChangeArrowheads="1" noChangeShapeType="1" noTextEdit="1"/>
              </p:cNvSpPr>
              <p:nvPr/>
            </p:nvSpPr>
            <p:spPr>
              <a:xfrm>
                <a:off x="233639" y="2133600"/>
                <a:ext cx="8605561" cy="912622"/>
              </a:xfrm>
              <a:prstGeom prst="rect">
                <a:avLst/>
              </a:prstGeom>
              <a:blipFill>
                <a:blip r:embed="rId3"/>
                <a:stretch>
                  <a:fillRect l="-736" t="-2778" r="-1178" b="-1527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75F0F3B-E400-824C-B20C-483FA58D1023}"/>
              </a:ext>
            </a:extLst>
          </p:cNvPr>
          <p:cNvSpPr txBox="1"/>
          <p:nvPr/>
        </p:nvSpPr>
        <p:spPr>
          <a:xfrm>
            <a:off x="2255695" y="3282992"/>
            <a:ext cx="4632608" cy="369332"/>
          </a:xfrm>
          <a:prstGeom prst="rect">
            <a:avLst/>
          </a:prstGeom>
          <a:noFill/>
        </p:spPr>
        <p:txBody>
          <a:bodyPr wrap="square" rtlCol="0">
            <a:spAutoFit/>
          </a:bodyPr>
          <a:lstStyle/>
          <a:p>
            <a:r>
              <a:rPr lang="en-US" i="1" dirty="0"/>
              <a:t>Naïve</a:t>
            </a:r>
            <a:r>
              <a:rPr lang="en-US" dirty="0"/>
              <a:t> part of the Naïve Bayes Assumption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EEA71C-674D-F040-903A-2877327D12F5}"/>
                  </a:ext>
                </a:extLst>
              </p:cNvPr>
              <p:cNvSpPr/>
              <p:nvPr/>
            </p:nvSpPr>
            <p:spPr>
              <a:xfrm>
                <a:off x="1708202" y="3786593"/>
                <a:ext cx="52033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𝑊𝑎𝑛𝑑𝐻</m:t>
                          </m:r>
                        </m:e>
                        <m:e>
                          <m:r>
                            <a:rPr lang="en-US" sz="2400" i="1">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e>
                          <m:r>
                            <a:rPr lang="en-US" sz="2400" b="0" i="1" smtClean="0">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oMath>
                  </m:oMathPara>
                </a14:m>
                <a:endParaRPr lang="en-US" sz="2400" dirty="0"/>
              </a:p>
            </p:txBody>
          </p:sp>
        </mc:Choice>
        <mc:Fallback xmlns="">
          <p:sp>
            <p:nvSpPr>
              <p:cNvPr id="12" name="Rectangle 11">
                <a:extLst>
                  <a:ext uri="{FF2B5EF4-FFF2-40B4-BE49-F238E27FC236}">
                    <a16:creationId xmlns:a16="http://schemas.microsoft.com/office/drawing/2014/main" id="{B1EEA71C-674D-F040-903A-2877327D12F5}"/>
                  </a:ext>
                </a:extLst>
              </p:cNvPr>
              <p:cNvSpPr>
                <a:spLocks noRot="1" noChangeAspect="1" noMove="1" noResize="1" noEditPoints="1" noAdjustHandles="1" noChangeArrowheads="1" noChangeShapeType="1" noTextEdit="1"/>
              </p:cNvSpPr>
              <p:nvPr/>
            </p:nvSpPr>
            <p:spPr>
              <a:xfrm>
                <a:off x="1708202" y="3786593"/>
                <a:ext cx="5203348" cy="461665"/>
              </a:xfrm>
              <a:prstGeom prst="rect">
                <a:avLst/>
              </a:prstGeom>
              <a:blipFill>
                <a:blip r:embed="rId4"/>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14ED420-A8BA-3E4D-8C5B-F2D8CCA8EF30}"/>
                  </a:ext>
                </a:extLst>
              </p:cNvPr>
              <p:cNvSpPr/>
              <p:nvPr/>
            </p:nvSpPr>
            <p:spPr>
              <a:xfrm>
                <a:off x="1911110" y="4248258"/>
                <a:ext cx="47975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𝑊𝑎𝑛𝑑𝐻</m:t>
                          </m:r>
                        </m:e>
                        <m:e>
                          <m:r>
                            <a:rPr lang="en-US" sz="2400" b="0" i="1" smtClean="0">
                              <a:latin typeface="Cambria Math" panose="02040503050406030204" pitchFamily="18" charset="0"/>
                            </a:rPr>
                            <m:t>𝐹</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e>
                          <m:r>
                            <a:rPr lang="en-US" sz="2400" b="0" i="1" smtClean="0">
                              <a:latin typeface="Cambria Math" panose="02040503050406030204" pitchFamily="18" charset="0"/>
                            </a:rPr>
                            <m:t>𝐹</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314ED420-A8BA-3E4D-8C5B-F2D8CCA8EF30}"/>
                  </a:ext>
                </a:extLst>
              </p:cNvPr>
              <p:cNvSpPr>
                <a:spLocks noRot="1" noChangeAspect="1" noMove="1" noResize="1" noEditPoints="1" noAdjustHandles="1" noChangeArrowheads="1" noChangeShapeType="1" noTextEdit="1"/>
              </p:cNvSpPr>
              <p:nvPr/>
            </p:nvSpPr>
            <p:spPr>
              <a:xfrm>
                <a:off x="1911110" y="4248258"/>
                <a:ext cx="4797532"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20C178-826A-A24D-A7E2-E00178B32F39}"/>
                  </a:ext>
                </a:extLst>
              </p:cNvPr>
              <p:cNvSpPr txBox="1"/>
              <p:nvPr/>
            </p:nvSpPr>
            <p:spPr>
              <a:xfrm>
                <a:off x="242858" y="4856535"/>
                <a:ext cx="8748742" cy="749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𝑀</m:t>
                          </m:r>
                        </m:e>
                        <m:e>
                          <m:r>
                            <a:rPr lang="en-US" sz="2300" b="0" i="1" smtClean="0">
                              <a:latin typeface="Cambria Math" panose="02040503050406030204" pitchFamily="18" charset="0"/>
                            </a:rPr>
                            <m:t>𝑊</m:t>
                          </m:r>
                          <m:r>
                            <a:rPr lang="en-US" sz="2300" b="0" i="1" smtClean="0">
                              <a:latin typeface="Cambria Math" panose="02040503050406030204" pitchFamily="18" charset="0"/>
                            </a:rPr>
                            <m:t>, </m:t>
                          </m:r>
                          <m:r>
                            <a:rPr lang="en-US" sz="2300" b="0" i="1" smtClean="0">
                              <a:latin typeface="Cambria Math" panose="02040503050406030204" pitchFamily="18" charset="0"/>
                            </a:rPr>
                            <m:t>𝐻</m:t>
                          </m:r>
                        </m:e>
                      </m:d>
                      <m:r>
                        <a:rPr lang="en-US" sz="2300" b="0" i="1" smtClean="0">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i="1">
                                  <a:latin typeface="Cambria Math" panose="02040503050406030204" pitchFamily="18" charset="0"/>
                                </a:rPr>
                                <m:t>𝑀</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i="1">
                                  <a:latin typeface="Cambria Math" panose="02040503050406030204" pitchFamily="18" charset="0"/>
                                </a:rPr>
                                <m:t>𝑀</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i="1">
                              <a:latin typeface="Cambria Math" panose="02040503050406030204" pitchFamily="18" charset="0"/>
                            </a:rPr>
                            <m:t>(</m:t>
                          </m:r>
                          <m:r>
                            <a:rPr lang="en-US" sz="2300" b="0" i="1" smtClean="0">
                              <a:latin typeface="Cambria Math" panose="02040503050406030204" pitchFamily="18" charset="0"/>
                            </a:rPr>
                            <m:t>𝑀</m:t>
                          </m:r>
                          <m:r>
                            <a:rPr lang="en-US" sz="2300" i="1">
                              <a:latin typeface="Cambria Math" panose="02040503050406030204" pitchFamily="18" charset="0"/>
                            </a:rPr>
                            <m:t>)</m:t>
                          </m:r>
                        </m:num>
                        <m:den>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i="1">
                                  <a:latin typeface="Cambria Math" panose="02040503050406030204" pitchFamily="18" charset="0"/>
                                </a:rPr>
                                <m:t>𝑀</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i="1">
                                  <a:latin typeface="Cambria Math" panose="02040503050406030204" pitchFamily="18" charset="0"/>
                                </a:rPr>
                                <m:t>𝑀</m:t>
                              </m:r>
                            </m:e>
                          </m:d>
                          <m:r>
                            <a:rPr lang="en-US" sz="2300" b="0" i="1" smtClean="0">
                              <a:latin typeface="Cambria Math" panose="02040503050406030204" pitchFamily="18" charset="0"/>
                            </a:rPr>
                            <m:t>∗</m:t>
                          </m:r>
                          <m:r>
                            <a:rPr lang="en-US" sz="2300" b="0" i="1" smtClean="0">
                              <a:latin typeface="Cambria Math" panose="02040503050406030204" pitchFamily="18" charset="0"/>
                            </a:rPr>
                            <m:t>𝑃</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𝑀</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i="1">
                                  <a:latin typeface="Cambria Math" panose="02040503050406030204" pitchFamily="18" charset="0"/>
                                </a:rPr>
                                <m:t>𝐹</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i="1">
                                  <a:latin typeface="Cambria Math" panose="02040503050406030204" pitchFamily="18" charset="0"/>
                                </a:rPr>
                                <m:t>𝐹</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𝐹</m:t>
                          </m:r>
                          <m:r>
                            <a:rPr lang="en-US" sz="2300" b="0" i="1" smtClean="0">
                              <a:latin typeface="Cambria Math" panose="02040503050406030204" pitchFamily="18" charset="0"/>
                            </a:rPr>
                            <m:t>)</m:t>
                          </m:r>
                        </m:den>
                      </m:f>
                    </m:oMath>
                  </m:oMathPara>
                </a14:m>
                <a:endParaRPr lang="en-US" sz="2300" dirty="0"/>
              </a:p>
            </p:txBody>
          </p:sp>
        </mc:Choice>
        <mc:Fallback xmlns="">
          <p:sp>
            <p:nvSpPr>
              <p:cNvPr id="14" name="TextBox 13">
                <a:extLst>
                  <a:ext uri="{FF2B5EF4-FFF2-40B4-BE49-F238E27FC236}">
                    <a16:creationId xmlns:a16="http://schemas.microsoft.com/office/drawing/2014/main" id="{D720C178-826A-A24D-A7E2-E00178B32F39}"/>
                  </a:ext>
                </a:extLst>
              </p:cNvPr>
              <p:cNvSpPr txBox="1">
                <a:spLocks noRot="1" noChangeAspect="1" noMove="1" noResize="1" noEditPoints="1" noAdjustHandles="1" noChangeArrowheads="1" noChangeShapeType="1" noTextEdit="1"/>
              </p:cNvSpPr>
              <p:nvPr/>
            </p:nvSpPr>
            <p:spPr>
              <a:xfrm>
                <a:off x="242858" y="4856535"/>
                <a:ext cx="8748742" cy="749629"/>
              </a:xfrm>
              <a:prstGeom prst="rect">
                <a:avLst/>
              </a:prstGeom>
              <a:blipFill>
                <a:blip r:embed="rId6"/>
                <a:stretch>
                  <a:fillRect l="-145" r="-580"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61EF9E-087C-E549-BC3A-0823050D8709}"/>
                  </a:ext>
                </a:extLst>
              </p:cNvPr>
              <p:cNvSpPr txBox="1"/>
              <p:nvPr/>
            </p:nvSpPr>
            <p:spPr>
              <a:xfrm>
                <a:off x="239323" y="5785412"/>
                <a:ext cx="8680966" cy="749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𝐹</m:t>
                          </m:r>
                        </m:e>
                        <m:e>
                          <m:r>
                            <a:rPr lang="en-US" sz="2300" b="0" i="1" smtClean="0">
                              <a:latin typeface="Cambria Math" panose="02040503050406030204" pitchFamily="18" charset="0"/>
                            </a:rPr>
                            <m:t>𝑊</m:t>
                          </m:r>
                          <m:r>
                            <a:rPr lang="en-US" sz="2300" b="0" i="1" smtClean="0">
                              <a:latin typeface="Cambria Math" panose="02040503050406030204" pitchFamily="18" charset="0"/>
                            </a:rPr>
                            <m:t>, </m:t>
                          </m:r>
                          <m:r>
                            <a:rPr lang="en-US" sz="2300" b="0" i="1" smtClean="0">
                              <a:latin typeface="Cambria Math" panose="02040503050406030204" pitchFamily="18" charset="0"/>
                            </a:rPr>
                            <m:t>𝐻</m:t>
                          </m:r>
                        </m:e>
                      </m:d>
                      <m:r>
                        <a:rPr lang="en-US" sz="2300" b="0" i="1" smtClean="0">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b="0" i="1" smtClean="0">
                                  <a:latin typeface="Cambria Math" panose="02040503050406030204" pitchFamily="18" charset="0"/>
                                </a:rPr>
                                <m:t>𝐹</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b="0" i="1" smtClean="0">
                                  <a:latin typeface="Cambria Math" panose="02040503050406030204" pitchFamily="18" charset="0"/>
                                </a:rPr>
                                <m:t>𝐹</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i="1">
                              <a:latin typeface="Cambria Math" panose="02040503050406030204" pitchFamily="18" charset="0"/>
                            </a:rPr>
                            <m:t>(</m:t>
                          </m:r>
                          <m:r>
                            <a:rPr lang="en-US" sz="2300" b="0" i="1" smtClean="0">
                              <a:latin typeface="Cambria Math" panose="02040503050406030204" pitchFamily="18" charset="0"/>
                            </a:rPr>
                            <m:t>𝐹</m:t>
                          </m:r>
                          <m:r>
                            <a:rPr lang="en-US" sz="2300" i="1">
                              <a:latin typeface="Cambria Math" panose="02040503050406030204" pitchFamily="18" charset="0"/>
                            </a:rPr>
                            <m:t>)</m:t>
                          </m:r>
                        </m:num>
                        <m:den>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b="0" i="1" smtClean="0">
                                  <a:latin typeface="Cambria Math" panose="02040503050406030204" pitchFamily="18" charset="0"/>
                                </a:rPr>
                                <m:t>𝐹</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b="0" i="1" smtClean="0">
                                  <a:latin typeface="Cambria Math" panose="02040503050406030204" pitchFamily="18" charset="0"/>
                                </a:rPr>
                                <m:t>𝐹</m:t>
                              </m:r>
                            </m:e>
                          </m:d>
                          <m:r>
                            <a:rPr lang="en-US" sz="2300" b="0" i="1" smtClean="0">
                              <a:latin typeface="Cambria Math" panose="02040503050406030204" pitchFamily="18" charset="0"/>
                            </a:rPr>
                            <m:t>∗</m:t>
                          </m:r>
                          <m:r>
                            <a:rPr lang="en-US" sz="2300" b="0" i="1" smtClean="0">
                              <a:latin typeface="Cambria Math" panose="02040503050406030204" pitchFamily="18" charset="0"/>
                            </a:rPr>
                            <m:t>𝑃</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𝐹</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𝑊</m:t>
                              </m:r>
                            </m:e>
                            <m:e>
                              <m:r>
                                <a:rPr lang="en-US" sz="2300" b="0" i="1" smtClean="0">
                                  <a:latin typeface="Cambria Math" panose="02040503050406030204" pitchFamily="18" charset="0"/>
                                </a:rPr>
                                <m:t>𝑀</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𝐻</m:t>
                              </m:r>
                            </m:e>
                            <m:e>
                              <m:r>
                                <a:rPr lang="en-US" sz="2300" b="0" i="1" smtClean="0">
                                  <a:latin typeface="Cambria Math" panose="02040503050406030204" pitchFamily="18" charset="0"/>
                                </a:rPr>
                                <m:t>𝑀</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𝑀</m:t>
                          </m:r>
                          <m:r>
                            <a:rPr lang="en-US" sz="2300" b="0" i="1" smtClean="0">
                              <a:latin typeface="Cambria Math" panose="02040503050406030204" pitchFamily="18" charset="0"/>
                            </a:rPr>
                            <m:t>)</m:t>
                          </m:r>
                        </m:den>
                      </m:f>
                    </m:oMath>
                  </m:oMathPara>
                </a14:m>
                <a:endParaRPr lang="en-US" sz="2300" dirty="0"/>
              </a:p>
            </p:txBody>
          </p:sp>
        </mc:Choice>
        <mc:Fallback xmlns="">
          <p:sp>
            <p:nvSpPr>
              <p:cNvPr id="15" name="TextBox 14">
                <a:extLst>
                  <a:ext uri="{FF2B5EF4-FFF2-40B4-BE49-F238E27FC236}">
                    <a16:creationId xmlns:a16="http://schemas.microsoft.com/office/drawing/2014/main" id="{8561EF9E-087C-E549-BC3A-0823050D8709}"/>
                  </a:ext>
                </a:extLst>
              </p:cNvPr>
              <p:cNvSpPr txBox="1">
                <a:spLocks noRot="1" noChangeAspect="1" noMove="1" noResize="1" noEditPoints="1" noAdjustHandles="1" noChangeArrowheads="1" noChangeShapeType="1" noTextEdit="1"/>
              </p:cNvSpPr>
              <p:nvPr/>
            </p:nvSpPr>
            <p:spPr>
              <a:xfrm>
                <a:off x="239323" y="5785412"/>
                <a:ext cx="8680966" cy="749629"/>
              </a:xfrm>
              <a:prstGeom prst="rect">
                <a:avLst/>
              </a:prstGeom>
              <a:blipFill>
                <a:blip r:embed="rId7"/>
                <a:stretch>
                  <a:fillRect l="-146" t="-3390" r="-731" b="-16949"/>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5EF7488B-E52B-AA47-9395-451FA747E149}"/>
              </a:ext>
            </a:extLst>
          </p:cNvPr>
          <p:cNvSpPr/>
          <p:nvPr/>
        </p:nvSpPr>
        <p:spPr>
          <a:xfrm>
            <a:off x="37940" y="4791354"/>
            <a:ext cx="9071335" cy="18675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A4F030-0AD2-3C44-8998-2330E2F3556C}"/>
              </a:ext>
            </a:extLst>
          </p:cNvPr>
          <p:cNvSpPr txBox="1"/>
          <p:nvPr/>
        </p:nvSpPr>
        <p:spPr>
          <a:xfrm>
            <a:off x="7136651" y="3417261"/>
            <a:ext cx="1917108" cy="1077218"/>
          </a:xfrm>
          <a:prstGeom prst="rect">
            <a:avLst/>
          </a:prstGeom>
          <a:noFill/>
        </p:spPr>
        <p:txBody>
          <a:bodyPr wrap="square" rtlCol="0">
            <a:spAutoFit/>
          </a:bodyPr>
          <a:lstStyle/>
          <a:p>
            <a:pPr algn="ctr"/>
            <a:r>
              <a:rPr lang="en-US" sz="1600" i="1" dirty="0"/>
              <a:t>Strong assumption that is very likely violated in this example!</a:t>
            </a:r>
          </a:p>
        </p:txBody>
      </p:sp>
      <p:cxnSp>
        <p:nvCxnSpPr>
          <p:cNvPr id="19" name="Straight Arrow Connector 18">
            <a:extLst>
              <a:ext uri="{FF2B5EF4-FFF2-40B4-BE49-F238E27FC236}">
                <a16:creationId xmlns:a16="http://schemas.microsoft.com/office/drawing/2014/main" id="{C8ACF509-CF14-9D43-B5F8-A6C893FF01C0}"/>
              </a:ext>
            </a:extLst>
          </p:cNvPr>
          <p:cNvCxnSpPr>
            <a:cxnSpLocks/>
          </p:cNvCxnSpPr>
          <p:nvPr/>
        </p:nvCxnSpPr>
        <p:spPr>
          <a:xfrm flipH="1">
            <a:off x="6708642" y="4017425"/>
            <a:ext cx="675900" cy="230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9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6731B-D28F-2246-BA28-358085E4C673}"/>
              </a:ext>
            </a:extLst>
          </p:cNvPr>
          <p:cNvPicPr>
            <a:picLocks noChangeAspect="1"/>
          </p:cNvPicPr>
          <p:nvPr/>
        </p:nvPicPr>
        <p:blipFill>
          <a:blip r:embed="rId2"/>
          <a:stretch>
            <a:fillRect/>
          </a:stretch>
        </p:blipFill>
        <p:spPr>
          <a:xfrm>
            <a:off x="26249" y="3291413"/>
            <a:ext cx="5281587" cy="3323037"/>
          </a:xfrm>
          <a:prstGeom prst="rect">
            <a:avLst/>
          </a:prstGeom>
        </p:spPr>
      </p:pic>
      <p:sp>
        <p:nvSpPr>
          <p:cNvPr id="2" name="Title 1">
            <a:extLst>
              <a:ext uri="{FF2B5EF4-FFF2-40B4-BE49-F238E27FC236}">
                <a16:creationId xmlns:a16="http://schemas.microsoft.com/office/drawing/2014/main" id="{84A3C93D-F1C1-2F40-A7AA-86774A9F4073}"/>
              </a:ext>
            </a:extLst>
          </p:cNvPr>
          <p:cNvSpPr>
            <a:spLocks noGrp="1"/>
          </p:cNvSpPr>
          <p:nvPr>
            <p:ph type="title"/>
          </p:nvPr>
        </p:nvSpPr>
        <p:spPr>
          <a:xfrm>
            <a:off x="72665" y="228600"/>
            <a:ext cx="9071335" cy="1143000"/>
          </a:xfrm>
        </p:spPr>
        <p:txBody>
          <a:bodyPr>
            <a:normAutofit fontScale="90000"/>
          </a:bodyPr>
          <a:lstStyle/>
          <a:p>
            <a:r>
              <a:rPr lang="en-US" sz="3600" dirty="0"/>
              <a:t>Example: Classifying Gender Based on Height and Weight.</a:t>
            </a:r>
          </a:p>
        </p:txBody>
      </p:sp>
      <p:sp>
        <p:nvSpPr>
          <p:cNvPr id="6" name="Rectangle 5">
            <a:extLst>
              <a:ext uri="{FF2B5EF4-FFF2-40B4-BE49-F238E27FC236}">
                <a16:creationId xmlns:a16="http://schemas.microsoft.com/office/drawing/2014/main" id="{83A41B6A-F5F9-7F46-A140-529A736752C1}"/>
              </a:ext>
            </a:extLst>
          </p:cNvPr>
          <p:cNvSpPr/>
          <p:nvPr/>
        </p:nvSpPr>
        <p:spPr>
          <a:xfrm>
            <a:off x="551688" y="6992624"/>
            <a:ext cx="7620000" cy="1277273"/>
          </a:xfrm>
          <a:prstGeom prst="rect">
            <a:avLst/>
          </a:prstGeom>
        </p:spPr>
        <p:txBody>
          <a:bodyPr wrap="square">
            <a:spAutoFit/>
          </a:bodyPr>
          <a:lstStyle/>
          <a:p>
            <a:endParaRPr lang="en-US" sz="1100" dirty="0"/>
          </a:p>
          <a:p>
            <a:r>
              <a:rPr lang="en-US" sz="1100" dirty="0" err="1"/>
              <a:t>set.seed</a:t>
            </a:r>
            <a:r>
              <a:rPr lang="en-US" sz="1100" dirty="0"/>
              <a:t>(34)</a:t>
            </a:r>
          </a:p>
          <a:p>
            <a:r>
              <a:rPr lang="en-US" sz="1100" dirty="0"/>
              <a:t>males = </a:t>
            </a:r>
            <a:r>
              <a:rPr lang="en-US" sz="1100" dirty="0" err="1"/>
              <a:t>rmvnorm</a:t>
            </a:r>
            <a:r>
              <a:rPr lang="en-US" sz="1100" dirty="0"/>
              <a:t>(10,mean = c(70,150), sigma = matrix(c(9,0,0,100),</a:t>
            </a:r>
            <a:r>
              <a:rPr lang="en-US" sz="1100" dirty="0" err="1"/>
              <a:t>ncol</a:t>
            </a:r>
            <a:r>
              <a:rPr lang="en-US" sz="1100" dirty="0"/>
              <a:t> = 2))</a:t>
            </a:r>
          </a:p>
          <a:p>
            <a:r>
              <a:rPr lang="en-US" sz="1100" dirty="0"/>
              <a:t>females = </a:t>
            </a:r>
            <a:r>
              <a:rPr lang="en-US" sz="1100" dirty="0" err="1"/>
              <a:t>rmvnorm</a:t>
            </a:r>
            <a:r>
              <a:rPr lang="en-US" sz="1100" dirty="0"/>
              <a:t>(10,mean = c(66,130), sigma = matrix(c(4,0,0,81),</a:t>
            </a:r>
            <a:r>
              <a:rPr lang="en-US" sz="1100" dirty="0" err="1"/>
              <a:t>ncol</a:t>
            </a:r>
            <a:r>
              <a:rPr lang="en-US" sz="1100" dirty="0"/>
              <a:t> = 2))</a:t>
            </a:r>
          </a:p>
          <a:p>
            <a:r>
              <a:rPr lang="en-US" sz="1100" dirty="0" err="1"/>
              <a:t>dfMF</a:t>
            </a:r>
            <a:r>
              <a:rPr lang="en-US" sz="1100" dirty="0"/>
              <a:t> = </a:t>
            </a:r>
            <a:r>
              <a:rPr lang="en-US" sz="1100" dirty="0" err="1"/>
              <a:t>data.frame</a:t>
            </a:r>
            <a:r>
              <a:rPr lang="en-US" sz="1100" dirty="0"/>
              <a:t>(height = c(males[,1],females[,1]), weight = c(males[,2],females[,2]), </a:t>
            </a:r>
            <a:r>
              <a:rPr lang="en-US" sz="1100" dirty="0" err="1"/>
              <a:t>MorF</a:t>
            </a:r>
            <a:r>
              <a:rPr lang="en-US" sz="1100" dirty="0"/>
              <a:t> = c(rep("M",10),rep("F",10)))</a:t>
            </a:r>
          </a:p>
          <a:p>
            <a:r>
              <a:rPr lang="en-US" sz="1100" dirty="0" err="1"/>
              <a:t>dfMF</a:t>
            </a:r>
            <a:r>
              <a:rPr lang="en-US" sz="1100" dirty="0"/>
              <a:t> %&gt;% </a:t>
            </a:r>
            <a:r>
              <a:rPr lang="en-US" sz="1100" dirty="0" err="1"/>
              <a:t>ggplot</a:t>
            </a:r>
            <a:r>
              <a:rPr lang="en-US" sz="1100" dirty="0"/>
              <a:t>(</a:t>
            </a:r>
            <a:r>
              <a:rPr lang="en-US" sz="1100" dirty="0" err="1"/>
              <a:t>aes</a:t>
            </a:r>
            <a:r>
              <a:rPr lang="en-US" sz="1100" dirty="0"/>
              <a:t>(x = height, y = weight, color = </a:t>
            </a:r>
            <a:r>
              <a:rPr lang="en-US" sz="1100" dirty="0" err="1"/>
              <a:t>MorF</a:t>
            </a:r>
            <a:r>
              <a:rPr lang="en-US" sz="1100" dirty="0"/>
              <a:t>)) + </a:t>
            </a:r>
            <a:r>
              <a:rPr lang="en-US" sz="1100" dirty="0" err="1"/>
              <a:t>geom_point</a:t>
            </a:r>
            <a:r>
              <a:rPr lang="en-US" sz="1100" dirty="0"/>
              <a:t>() + </a:t>
            </a:r>
            <a:r>
              <a:rPr lang="en-US" sz="1100" dirty="0" err="1"/>
              <a:t>stat_ellipse</a:t>
            </a:r>
            <a:r>
              <a:rPr lang="en-US" sz="1100" dirty="0"/>
              <a:t>(level = c(.95)) + </a:t>
            </a:r>
            <a:r>
              <a:rPr lang="en-US" sz="1100" dirty="0" err="1"/>
              <a:t>stat_ellipse</a:t>
            </a:r>
            <a:r>
              <a:rPr lang="en-US" sz="1100" dirty="0"/>
              <a:t>(level = .90) + </a:t>
            </a:r>
            <a:r>
              <a:rPr lang="en-US" sz="1100" dirty="0" err="1"/>
              <a:t>stat_ellipse</a:t>
            </a:r>
            <a:r>
              <a:rPr lang="en-US" sz="1100" dirty="0"/>
              <a:t>(level = .70) + </a:t>
            </a:r>
            <a:r>
              <a:rPr lang="en-US" sz="1100" dirty="0" err="1"/>
              <a:t>stat_ellipse</a:t>
            </a:r>
            <a:r>
              <a:rPr lang="en-US" sz="1100" dirty="0"/>
              <a:t>(level = .40) + </a:t>
            </a:r>
            <a:r>
              <a:rPr lang="en-US" sz="1100" dirty="0" err="1"/>
              <a:t>stat_ellipse</a:t>
            </a:r>
            <a:r>
              <a:rPr lang="en-US" sz="1100" dirty="0"/>
              <a:t>(level = .10)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20C178-826A-A24D-A7E2-E00178B32F39}"/>
                  </a:ext>
                </a:extLst>
              </p:cNvPr>
              <p:cNvSpPr txBox="1"/>
              <p:nvPr/>
            </p:nvSpPr>
            <p:spPr>
              <a:xfrm>
                <a:off x="3535" y="1579935"/>
                <a:ext cx="9125768"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e>
                          <m:r>
                            <a:rPr lang="en-US" sz="2400" b="0" i="1" smtClean="0">
                              <a:latin typeface="Cambria Math" panose="02040503050406030204" pitchFamily="18" charset="0"/>
                            </a:rPr>
                            <m:t>𝑊</m:t>
                          </m:r>
                          <m:r>
                            <a:rPr lang="en-US" sz="2400" b="0" i="1" smtClean="0">
                              <a:latin typeface="Cambria Math" panose="02040503050406030204" pitchFamily="18" charset="0"/>
                            </a:rPr>
                            <m:t>, </m:t>
                          </m:r>
                          <m:r>
                            <a:rPr lang="en-US" sz="2400" b="0" i="1" smtClean="0">
                              <a:latin typeface="Cambria Math" panose="02040503050406030204" pitchFamily="18" charset="0"/>
                            </a:rPr>
                            <m:t>𝐻</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𝑀</m:t>
                          </m:r>
                          <m:r>
                            <a:rPr lang="en-US" sz="2400" i="1">
                              <a:latin typeface="Cambria Math" panose="02040503050406030204" pitchFamily="18" charset="0"/>
                            </a:rPr>
                            <m:t>)</m:t>
                          </m:r>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𝐹</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𝐹</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400" dirty="0"/>
              </a:p>
            </p:txBody>
          </p:sp>
        </mc:Choice>
        <mc:Fallback xmlns="">
          <p:sp>
            <p:nvSpPr>
              <p:cNvPr id="14" name="TextBox 13">
                <a:extLst>
                  <a:ext uri="{FF2B5EF4-FFF2-40B4-BE49-F238E27FC236}">
                    <a16:creationId xmlns:a16="http://schemas.microsoft.com/office/drawing/2014/main" id="{D720C178-826A-A24D-A7E2-E00178B32F39}"/>
                  </a:ext>
                </a:extLst>
              </p:cNvPr>
              <p:cNvSpPr txBox="1">
                <a:spLocks noRot="1" noChangeAspect="1" noMove="1" noResize="1" noEditPoints="1" noAdjustHandles="1" noChangeArrowheads="1" noChangeShapeType="1" noTextEdit="1"/>
              </p:cNvSpPr>
              <p:nvPr/>
            </p:nvSpPr>
            <p:spPr>
              <a:xfrm>
                <a:off x="3535" y="1579935"/>
                <a:ext cx="9125768" cy="782265"/>
              </a:xfrm>
              <a:prstGeom prst="rect">
                <a:avLst/>
              </a:prstGeom>
              <a:blipFill>
                <a:blip r:embed="rId3"/>
                <a:stretch>
                  <a:fillRect l="-139" r="-556" b="-1587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E7C9AC-AFF2-3741-8788-CA520476C5F9}"/>
              </a:ext>
            </a:extLst>
          </p:cNvPr>
          <p:cNvSpPr txBox="1"/>
          <p:nvPr/>
        </p:nvSpPr>
        <p:spPr>
          <a:xfrm>
            <a:off x="701155" y="2536320"/>
            <a:ext cx="8001000" cy="646331"/>
          </a:xfrm>
          <a:prstGeom prst="rect">
            <a:avLst/>
          </a:prstGeom>
          <a:noFill/>
        </p:spPr>
        <p:txBody>
          <a:bodyPr wrap="square" rtlCol="0">
            <a:spAutoFit/>
          </a:bodyPr>
          <a:lstStyle/>
          <a:p>
            <a:pPr algn="ctr"/>
            <a:r>
              <a:rPr lang="en-US" dirty="0"/>
              <a:t>Again, we sampled 10 men and 10 women therefore P(M) = .5 and P(F) = .5</a:t>
            </a:r>
          </a:p>
          <a:p>
            <a:pPr algn="ctr"/>
            <a:r>
              <a:rPr lang="en-US" dirty="0"/>
              <a:t>These are the </a:t>
            </a:r>
            <a:r>
              <a:rPr lang="en-US" b="1" i="1" dirty="0"/>
              <a:t>prior</a:t>
            </a:r>
            <a:r>
              <a:rPr lang="en-US" dirty="0"/>
              <a:t> probabilities of M and F.</a:t>
            </a:r>
          </a:p>
        </p:txBody>
      </p:sp>
      <p:sp>
        <p:nvSpPr>
          <p:cNvPr id="7" name="TextBox 6">
            <a:extLst>
              <a:ext uri="{FF2B5EF4-FFF2-40B4-BE49-F238E27FC236}">
                <a16:creationId xmlns:a16="http://schemas.microsoft.com/office/drawing/2014/main" id="{1A9C1479-A236-F443-A254-F404A2BFF1F3}"/>
              </a:ext>
            </a:extLst>
          </p:cNvPr>
          <p:cNvSpPr txBox="1"/>
          <p:nvPr/>
        </p:nvSpPr>
        <p:spPr>
          <a:xfrm>
            <a:off x="4975282" y="3379011"/>
            <a:ext cx="3733800" cy="523220"/>
          </a:xfrm>
          <a:prstGeom prst="rect">
            <a:avLst/>
          </a:prstGeom>
          <a:noFill/>
        </p:spPr>
        <p:txBody>
          <a:bodyPr wrap="square" rtlCol="0">
            <a:spAutoFit/>
          </a:bodyPr>
          <a:lstStyle/>
          <a:p>
            <a:pPr algn="ctr"/>
            <a:r>
              <a:rPr lang="en-US" sz="1400" dirty="0"/>
              <a:t>For a person with weight = 135lbs and </a:t>
            </a:r>
          </a:p>
          <a:p>
            <a:pPr algn="ctr"/>
            <a:r>
              <a:rPr lang="en-US" sz="1400" dirty="0"/>
              <a:t>height = 68 inches: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8769D8-6049-9E49-8A70-3B8651BF1B39}"/>
                  </a:ext>
                </a:extLst>
              </p:cNvPr>
              <p:cNvSpPr/>
              <p:nvPr/>
            </p:nvSpPr>
            <p:spPr>
              <a:xfrm>
                <a:off x="5406341" y="3956398"/>
                <a:ext cx="272183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𝑊</m:t>
                        </m:r>
                        <m:r>
                          <a:rPr lang="en-US" b="0" i="1" smtClean="0">
                            <a:latin typeface="Cambria Math" panose="02040503050406030204" pitchFamily="18" charset="0"/>
                          </a:rPr>
                          <m:t>=135</m:t>
                        </m:r>
                      </m:e>
                      <m:e>
                        <m:r>
                          <a:rPr lang="en-US" i="1">
                            <a:latin typeface="Cambria Math" panose="02040503050406030204" pitchFamily="18" charset="0"/>
                          </a:rPr>
                          <m:t>𝑀</m:t>
                        </m:r>
                      </m:e>
                    </m:d>
                    <m:r>
                      <a:rPr lang="en-US" b="0" i="1" smtClean="0">
                        <a:latin typeface="Cambria Math" panose="02040503050406030204" pitchFamily="18" charset="0"/>
                      </a:rPr>
                      <m:t>=</m:t>
                    </m:r>
                  </m:oMath>
                </a14:m>
                <a:r>
                  <a:rPr lang="en-US" dirty="0"/>
                  <a:t> 0.0063</a:t>
                </a:r>
              </a:p>
            </p:txBody>
          </p:sp>
        </mc:Choice>
        <mc:Fallback xmlns="">
          <p:sp>
            <p:nvSpPr>
              <p:cNvPr id="8" name="Rectangle 7">
                <a:extLst>
                  <a:ext uri="{FF2B5EF4-FFF2-40B4-BE49-F238E27FC236}">
                    <a16:creationId xmlns:a16="http://schemas.microsoft.com/office/drawing/2014/main" id="{EB8769D8-6049-9E49-8A70-3B8651BF1B39}"/>
                  </a:ext>
                </a:extLst>
              </p:cNvPr>
              <p:cNvSpPr>
                <a:spLocks noRot="1" noChangeAspect="1" noMove="1" noResize="1" noEditPoints="1" noAdjustHandles="1" noChangeArrowheads="1" noChangeShapeType="1" noTextEdit="1"/>
              </p:cNvSpPr>
              <p:nvPr/>
            </p:nvSpPr>
            <p:spPr>
              <a:xfrm>
                <a:off x="5406341" y="3956398"/>
                <a:ext cx="2721835" cy="369332"/>
              </a:xfrm>
              <a:prstGeom prst="rect">
                <a:avLst/>
              </a:prstGeom>
              <a:blipFill>
                <a:blip r:embed="rId4"/>
                <a:stretch>
                  <a:fillRect t="-10345" r="-46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2D7C192-3C91-D34D-AD1B-E17A66098CA0}"/>
                  </a:ext>
                </a:extLst>
              </p:cNvPr>
              <p:cNvSpPr/>
              <p:nvPr/>
            </p:nvSpPr>
            <p:spPr>
              <a:xfrm>
                <a:off x="5406340" y="4410556"/>
                <a:ext cx="2669129"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𝑊</m:t>
                        </m:r>
                        <m:r>
                          <a:rPr lang="en-US" b="0" i="1" smtClean="0">
                            <a:latin typeface="Cambria Math" panose="02040503050406030204" pitchFamily="18" charset="0"/>
                          </a:rPr>
                          <m:t>=135</m:t>
                        </m:r>
                      </m:e>
                      <m:e>
                        <m:r>
                          <a:rPr lang="en-US" b="0" i="1" smtClean="0">
                            <a:latin typeface="Cambria Math" panose="02040503050406030204" pitchFamily="18" charset="0"/>
                          </a:rPr>
                          <m:t>𝐹</m:t>
                        </m:r>
                      </m:e>
                    </m:d>
                    <m:r>
                      <a:rPr lang="en-US" b="0" i="1" smtClean="0">
                        <a:latin typeface="Cambria Math" panose="02040503050406030204" pitchFamily="18" charset="0"/>
                      </a:rPr>
                      <m:t>=</m:t>
                    </m:r>
                  </m:oMath>
                </a14:m>
                <a:r>
                  <a:rPr lang="en-US" dirty="0"/>
                  <a:t> 0.0387</a:t>
                </a:r>
              </a:p>
            </p:txBody>
          </p:sp>
        </mc:Choice>
        <mc:Fallback xmlns="">
          <p:sp>
            <p:nvSpPr>
              <p:cNvPr id="20" name="Rectangle 19">
                <a:extLst>
                  <a:ext uri="{FF2B5EF4-FFF2-40B4-BE49-F238E27FC236}">
                    <a16:creationId xmlns:a16="http://schemas.microsoft.com/office/drawing/2014/main" id="{F2D7C192-3C91-D34D-AD1B-E17A66098CA0}"/>
                  </a:ext>
                </a:extLst>
              </p:cNvPr>
              <p:cNvSpPr>
                <a:spLocks noRot="1" noChangeAspect="1" noMove="1" noResize="1" noEditPoints="1" noAdjustHandles="1" noChangeArrowheads="1" noChangeShapeType="1" noTextEdit="1"/>
              </p:cNvSpPr>
              <p:nvPr/>
            </p:nvSpPr>
            <p:spPr>
              <a:xfrm>
                <a:off x="5406340" y="4410556"/>
                <a:ext cx="2669129" cy="369332"/>
              </a:xfrm>
              <a:prstGeom prst="rect">
                <a:avLst/>
              </a:prstGeom>
              <a:blipFill>
                <a:blip r:embed="rId5"/>
                <a:stretch>
                  <a:fillRect t="-3333" r="-47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34EECD0-72F0-5C4B-BF87-233F7B295541}"/>
                  </a:ext>
                </a:extLst>
              </p:cNvPr>
              <p:cNvSpPr/>
              <p:nvPr/>
            </p:nvSpPr>
            <p:spPr>
              <a:xfrm>
                <a:off x="5410199" y="4856269"/>
                <a:ext cx="25880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=68</m:t>
                          </m:r>
                        </m:e>
                        <m:e>
                          <m:r>
                            <a:rPr lang="en-US" b="0" i="1" smtClean="0">
                              <a:latin typeface="Cambria Math" panose="02040503050406030204" pitchFamily="18" charset="0"/>
                            </a:rPr>
                            <m:t>𝑀</m:t>
                          </m:r>
                        </m:e>
                      </m:d>
                      <m:r>
                        <a:rPr lang="en-US" i="1">
                          <a:latin typeface="Cambria Math" panose="02040503050406030204" pitchFamily="18" charset="0"/>
                        </a:rPr>
                        <m:t>=0.133</m:t>
                      </m:r>
                      <m:r>
                        <a:rPr lang="en-US" b="0" i="1" smtClean="0">
                          <a:latin typeface="Cambria Math" panose="02040503050406030204" pitchFamily="18" charset="0"/>
                        </a:rPr>
                        <m:t>9</m:t>
                      </m:r>
                    </m:oMath>
                  </m:oMathPara>
                </a14:m>
                <a:endParaRPr lang="en-US" dirty="0"/>
              </a:p>
            </p:txBody>
          </p:sp>
        </mc:Choice>
        <mc:Fallback xmlns="">
          <p:sp>
            <p:nvSpPr>
              <p:cNvPr id="21" name="Rectangle 20">
                <a:extLst>
                  <a:ext uri="{FF2B5EF4-FFF2-40B4-BE49-F238E27FC236}">
                    <a16:creationId xmlns:a16="http://schemas.microsoft.com/office/drawing/2014/main" id="{334EECD0-72F0-5C4B-BF87-233F7B295541}"/>
                  </a:ext>
                </a:extLst>
              </p:cNvPr>
              <p:cNvSpPr>
                <a:spLocks noRot="1" noChangeAspect="1" noMove="1" noResize="1" noEditPoints="1" noAdjustHandles="1" noChangeArrowheads="1" noChangeShapeType="1" noTextEdit="1"/>
              </p:cNvSpPr>
              <p:nvPr/>
            </p:nvSpPr>
            <p:spPr>
              <a:xfrm>
                <a:off x="5410199" y="4856269"/>
                <a:ext cx="25880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452B344-D92E-0744-B913-C06669074B91}"/>
                  </a:ext>
                </a:extLst>
              </p:cNvPr>
              <p:cNvSpPr/>
              <p:nvPr/>
            </p:nvSpPr>
            <p:spPr>
              <a:xfrm>
                <a:off x="5406341" y="5348701"/>
                <a:ext cx="2487284"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=68</m:t>
                        </m:r>
                      </m:e>
                      <m:e>
                        <m:r>
                          <a:rPr lang="en-US" b="0" i="1" smtClean="0">
                            <a:latin typeface="Cambria Math" panose="02040503050406030204" pitchFamily="18" charset="0"/>
                          </a:rPr>
                          <m:t>𝐹</m:t>
                        </m:r>
                      </m:e>
                    </m:d>
                    <m:r>
                      <a:rPr lang="en-US" b="0" i="1" smtClean="0">
                        <a:latin typeface="Cambria Math" panose="02040503050406030204" pitchFamily="18" charset="0"/>
                      </a:rPr>
                      <m:t>=</m:t>
                    </m:r>
                  </m:oMath>
                </a14:m>
                <a:r>
                  <a:rPr lang="en-US" dirty="0"/>
                  <a:t> 0.0466</a:t>
                </a:r>
              </a:p>
            </p:txBody>
          </p:sp>
        </mc:Choice>
        <mc:Fallback xmlns="">
          <p:sp>
            <p:nvSpPr>
              <p:cNvPr id="22" name="Rectangle 21">
                <a:extLst>
                  <a:ext uri="{FF2B5EF4-FFF2-40B4-BE49-F238E27FC236}">
                    <a16:creationId xmlns:a16="http://schemas.microsoft.com/office/drawing/2014/main" id="{2452B344-D92E-0744-B913-C06669074B91}"/>
                  </a:ext>
                </a:extLst>
              </p:cNvPr>
              <p:cNvSpPr>
                <a:spLocks noRot="1" noChangeAspect="1" noMove="1" noResize="1" noEditPoints="1" noAdjustHandles="1" noChangeArrowheads="1" noChangeShapeType="1" noTextEdit="1"/>
              </p:cNvSpPr>
              <p:nvPr/>
            </p:nvSpPr>
            <p:spPr>
              <a:xfrm>
                <a:off x="5406341" y="5348701"/>
                <a:ext cx="2487284" cy="369332"/>
              </a:xfrm>
              <a:prstGeom prst="rect">
                <a:avLst/>
              </a:prstGeom>
              <a:blipFill>
                <a:blip r:embed="rId7"/>
                <a:stretch>
                  <a:fillRect t="-3333" r="-508" b="-23333"/>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614FE29C-9EEB-6847-BA3F-505BB37EA16F}"/>
              </a:ext>
            </a:extLst>
          </p:cNvPr>
          <p:cNvSpPr/>
          <p:nvPr/>
        </p:nvSpPr>
        <p:spPr>
          <a:xfrm>
            <a:off x="1131425" y="3916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E8D6005-753E-5B46-AB4C-8E221902AA31}"/>
              </a:ext>
            </a:extLst>
          </p:cNvPr>
          <p:cNvSpPr/>
          <p:nvPr/>
        </p:nvSpPr>
        <p:spPr>
          <a:xfrm>
            <a:off x="1143000" y="5257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21AAB8F-6FAF-6C4B-AB39-9864DD51D964}"/>
              </a:ext>
            </a:extLst>
          </p:cNvPr>
          <p:cNvSpPr/>
          <p:nvPr/>
        </p:nvSpPr>
        <p:spPr>
          <a:xfrm>
            <a:off x="3893665" y="355151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F32A23-1431-594D-8D3C-2A9A72720C93}"/>
              </a:ext>
            </a:extLst>
          </p:cNvPr>
          <p:cNvSpPr/>
          <p:nvPr/>
        </p:nvSpPr>
        <p:spPr>
          <a:xfrm>
            <a:off x="3872742"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E41198-9371-EA4D-B4A9-4F88BD50191B}"/>
              </a:ext>
            </a:extLst>
          </p:cNvPr>
          <p:cNvSpPr/>
          <p:nvPr/>
        </p:nvSpPr>
        <p:spPr>
          <a:xfrm>
            <a:off x="304800" y="3379011"/>
            <a:ext cx="228600" cy="94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B34617F-9106-1E4B-9CE7-B9C3DB2A4835}"/>
              </a:ext>
            </a:extLst>
          </p:cNvPr>
          <p:cNvSpPr/>
          <p:nvPr/>
        </p:nvSpPr>
        <p:spPr>
          <a:xfrm>
            <a:off x="3048000" y="3428871"/>
            <a:ext cx="228600" cy="94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E4BED02-57ED-384B-B182-0129AFD01676}"/>
              </a:ext>
            </a:extLst>
          </p:cNvPr>
          <p:cNvSpPr/>
          <p:nvPr/>
        </p:nvSpPr>
        <p:spPr>
          <a:xfrm>
            <a:off x="304800" y="4942420"/>
            <a:ext cx="228600" cy="94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836214B-C14C-B148-B52E-1354DBD6F8B5}"/>
              </a:ext>
            </a:extLst>
          </p:cNvPr>
          <p:cNvSpPr/>
          <p:nvPr/>
        </p:nvSpPr>
        <p:spPr>
          <a:xfrm>
            <a:off x="3034918" y="5018881"/>
            <a:ext cx="228600" cy="94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2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7" grpId="0"/>
      <p:bldP spid="8" grpId="0"/>
      <p:bldP spid="20" grpId="0"/>
      <p:bldP spid="21" grpId="0"/>
      <p:bldP spid="22" grpId="0"/>
      <p:bldP spid="18"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C93D-F1C1-2F40-A7AA-86774A9F4073}"/>
              </a:ext>
            </a:extLst>
          </p:cNvPr>
          <p:cNvSpPr>
            <a:spLocks noGrp="1"/>
          </p:cNvSpPr>
          <p:nvPr>
            <p:ph type="title"/>
          </p:nvPr>
        </p:nvSpPr>
        <p:spPr>
          <a:xfrm>
            <a:off x="72665" y="228600"/>
            <a:ext cx="9071335" cy="1143000"/>
          </a:xfrm>
        </p:spPr>
        <p:txBody>
          <a:bodyPr>
            <a:normAutofit fontScale="90000"/>
          </a:bodyPr>
          <a:lstStyle/>
          <a:p>
            <a:r>
              <a:rPr lang="en-US" sz="3600" dirty="0"/>
              <a:t>Example: Classifying Gender Based on Height and Weight.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20C178-826A-A24D-A7E2-E00178B32F39}"/>
                  </a:ext>
                </a:extLst>
              </p:cNvPr>
              <p:cNvSpPr txBox="1"/>
              <p:nvPr/>
            </p:nvSpPr>
            <p:spPr>
              <a:xfrm>
                <a:off x="3535" y="1579935"/>
                <a:ext cx="9125768"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e>
                          <m:r>
                            <a:rPr lang="en-US" sz="2400" b="0" i="1" smtClean="0">
                              <a:latin typeface="Cambria Math" panose="02040503050406030204" pitchFamily="18" charset="0"/>
                            </a:rPr>
                            <m:t>𝑊</m:t>
                          </m:r>
                          <m:r>
                            <a:rPr lang="en-US" sz="2400" b="0" i="1" smtClean="0">
                              <a:latin typeface="Cambria Math" panose="02040503050406030204" pitchFamily="18" charset="0"/>
                            </a:rPr>
                            <m:t>, </m:t>
                          </m:r>
                          <m:r>
                            <a:rPr lang="en-US" sz="2400" b="0" i="1" smtClean="0">
                              <a:latin typeface="Cambria Math" panose="02040503050406030204" pitchFamily="18" charset="0"/>
                            </a:rPr>
                            <m:t>𝐻</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i="1">
                              <a:latin typeface="Cambria Math" panose="02040503050406030204" pitchFamily="18" charset="0"/>
                            </a:rPr>
                            <m:t>(</m:t>
                          </m:r>
                          <m:r>
                            <a:rPr lang="en-US" sz="2400" b="0" i="1" smtClean="0">
                              <a:latin typeface="Cambria Math" panose="02040503050406030204" pitchFamily="18" charset="0"/>
                            </a:rPr>
                            <m:t>𝑀</m:t>
                          </m:r>
                          <m:r>
                            <a:rPr lang="en-US" sz="2400" i="1">
                              <a:latin typeface="Cambria Math" panose="02040503050406030204" pitchFamily="18" charset="0"/>
                            </a:rPr>
                            <m:t>)</m:t>
                          </m:r>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𝑀</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𝑊</m:t>
                              </m:r>
                            </m:e>
                            <m:e>
                              <m:r>
                                <a:rPr lang="en-US" sz="2400" i="1">
                                  <a:latin typeface="Cambria Math" panose="02040503050406030204" pitchFamily="18" charset="0"/>
                                </a:rPr>
                                <m:t>𝐹</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𝐻</m:t>
                              </m:r>
                            </m:e>
                            <m:e>
                              <m:r>
                                <a:rPr lang="en-US" sz="2400" i="1">
                                  <a:latin typeface="Cambria Math" panose="02040503050406030204" pitchFamily="18" charset="0"/>
                                </a:rPr>
                                <m:t>𝐹</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400" dirty="0"/>
              </a:p>
            </p:txBody>
          </p:sp>
        </mc:Choice>
        <mc:Fallback xmlns="">
          <p:sp>
            <p:nvSpPr>
              <p:cNvPr id="14" name="TextBox 13">
                <a:extLst>
                  <a:ext uri="{FF2B5EF4-FFF2-40B4-BE49-F238E27FC236}">
                    <a16:creationId xmlns:a16="http://schemas.microsoft.com/office/drawing/2014/main" id="{D720C178-826A-A24D-A7E2-E00178B32F39}"/>
                  </a:ext>
                </a:extLst>
              </p:cNvPr>
              <p:cNvSpPr txBox="1">
                <a:spLocks noRot="1" noChangeAspect="1" noMove="1" noResize="1" noEditPoints="1" noAdjustHandles="1" noChangeArrowheads="1" noChangeShapeType="1" noTextEdit="1"/>
              </p:cNvSpPr>
              <p:nvPr/>
            </p:nvSpPr>
            <p:spPr>
              <a:xfrm>
                <a:off x="3535" y="1579935"/>
                <a:ext cx="9125768" cy="782265"/>
              </a:xfrm>
              <a:prstGeom prst="rect">
                <a:avLst/>
              </a:prstGeom>
              <a:blipFill>
                <a:blip r:embed="rId2"/>
                <a:stretch>
                  <a:fillRect l="-139" r="-556"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BA33018-7B27-D848-9EAF-775B3255BB80}"/>
                  </a:ext>
                </a:extLst>
              </p:cNvPr>
              <p:cNvSpPr/>
              <p:nvPr/>
            </p:nvSpPr>
            <p:spPr>
              <a:xfrm>
                <a:off x="2356658" y="2883838"/>
                <a:ext cx="6781800" cy="6229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𝑀</m:t>
                          </m:r>
                        </m:e>
                        <m:e>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𝐻</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.0063</m:t>
                          </m:r>
                          <m:r>
                            <a:rPr lang="en-US" i="1">
                              <a:latin typeface="Cambria Math" panose="02040503050406030204" pitchFamily="18" charset="0"/>
                            </a:rPr>
                            <m:t>∗</m:t>
                          </m:r>
                          <m:r>
                            <a:rPr lang="en-US" b="0" i="1" smtClean="0">
                              <a:latin typeface="Cambria Math" panose="02040503050406030204" pitchFamily="18" charset="0"/>
                            </a:rPr>
                            <m:t>.1339</m:t>
                          </m:r>
                          <m:r>
                            <a:rPr lang="en-US" i="1">
                              <a:latin typeface="Cambria Math" panose="02040503050406030204" pitchFamily="18" charset="0"/>
                            </a:rPr>
                            <m:t>∗</m:t>
                          </m:r>
                          <m:r>
                            <a:rPr lang="en-US" b="0" i="1" smtClean="0">
                              <a:latin typeface="Cambria Math" panose="02040503050406030204" pitchFamily="18" charset="0"/>
                            </a:rPr>
                            <m:t>0.5</m:t>
                          </m:r>
                        </m:num>
                        <m:den>
                          <m:r>
                            <a:rPr lang="en-US" b="0" i="1" smtClean="0">
                              <a:latin typeface="Cambria Math" panose="02040503050406030204" pitchFamily="18" charset="0"/>
                            </a:rPr>
                            <m:t>.0063</m:t>
                          </m:r>
                          <m:r>
                            <a:rPr lang="en-US" i="1">
                              <a:latin typeface="Cambria Math" panose="02040503050406030204" pitchFamily="18" charset="0"/>
                            </a:rPr>
                            <m:t>∗</m:t>
                          </m:r>
                          <m:r>
                            <a:rPr lang="en-US" b="0" i="1" smtClean="0">
                              <a:latin typeface="Cambria Math" panose="02040503050406030204" pitchFamily="18" charset="0"/>
                            </a:rPr>
                            <m:t>.1339</m:t>
                          </m:r>
                          <m:r>
                            <a:rPr lang="en-US" i="1">
                              <a:latin typeface="Cambria Math" panose="02040503050406030204" pitchFamily="18" charset="0"/>
                            </a:rPr>
                            <m:t>∗</m:t>
                          </m:r>
                          <m:r>
                            <a:rPr lang="en-US" b="0" i="1" smtClean="0">
                              <a:latin typeface="Cambria Math" panose="02040503050406030204" pitchFamily="18" charset="0"/>
                            </a:rPr>
                            <m:t>0.5</m:t>
                          </m:r>
                          <m:r>
                            <a:rPr lang="en-US" i="1">
                              <a:latin typeface="Cambria Math" panose="02040503050406030204" pitchFamily="18" charset="0"/>
                            </a:rPr>
                            <m:t>+</m:t>
                          </m:r>
                          <m:r>
                            <a:rPr lang="en-US" b="0" i="1" smtClean="0">
                              <a:latin typeface="Cambria Math" panose="02040503050406030204" pitchFamily="18" charset="0"/>
                            </a:rPr>
                            <m:t>.0387</m:t>
                          </m:r>
                          <m:r>
                            <a:rPr lang="en-US" i="1">
                              <a:latin typeface="Cambria Math" panose="02040503050406030204" pitchFamily="18" charset="0"/>
                            </a:rPr>
                            <m:t>∗</m:t>
                          </m:r>
                          <m:r>
                            <a:rPr lang="en-US" b="0" i="1" smtClean="0">
                              <a:latin typeface="Cambria Math" panose="02040503050406030204" pitchFamily="18" charset="0"/>
                            </a:rPr>
                            <m:t>.0466</m:t>
                          </m:r>
                          <m:r>
                            <a:rPr lang="en-US" i="1">
                              <a:latin typeface="Cambria Math" panose="02040503050406030204" pitchFamily="18" charset="0"/>
                            </a:rPr>
                            <m:t>∗</m:t>
                          </m:r>
                          <m:r>
                            <a:rPr lang="en-US" b="0" i="1" smtClean="0">
                              <a:latin typeface="Cambria Math" panose="02040503050406030204" pitchFamily="18" charset="0"/>
                            </a:rPr>
                            <m:t>0.5</m:t>
                          </m:r>
                        </m:den>
                      </m:f>
                    </m:oMath>
                  </m:oMathPara>
                </a14:m>
                <a:endParaRPr lang="en-US" dirty="0"/>
              </a:p>
            </p:txBody>
          </p:sp>
        </mc:Choice>
        <mc:Fallback xmlns="">
          <p:sp>
            <p:nvSpPr>
              <p:cNvPr id="3" name="Rectangle 2">
                <a:extLst>
                  <a:ext uri="{FF2B5EF4-FFF2-40B4-BE49-F238E27FC236}">
                    <a16:creationId xmlns:a16="http://schemas.microsoft.com/office/drawing/2014/main" id="{5BA33018-7B27-D848-9EAF-775B3255BB80}"/>
                  </a:ext>
                </a:extLst>
              </p:cNvPr>
              <p:cNvSpPr>
                <a:spLocks noRot="1" noChangeAspect="1" noMove="1" noResize="1" noEditPoints="1" noAdjustHandles="1" noChangeArrowheads="1" noChangeShapeType="1" noTextEdit="1"/>
              </p:cNvSpPr>
              <p:nvPr/>
            </p:nvSpPr>
            <p:spPr>
              <a:xfrm>
                <a:off x="2356658" y="2883838"/>
                <a:ext cx="6781800" cy="622927"/>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10AF65B-721A-8745-B0CA-1753C1A0144B}"/>
                  </a:ext>
                </a:extLst>
              </p:cNvPr>
              <p:cNvSpPr/>
              <p:nvPr/>
            </p:nvSpPr>
            <p:spPr>
              <a:xfrm>
                <a:off x="4587657" y="3738504"/>
                <a:ext cx="23422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𝑀</m:t>
                          </m:r>
                        </m:e>
                        <m:e>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 . 3187</m:t>
                      </m:r>
                    </m:oMath>
                  </m:oMathPara>
                </a14:m>
                <a:endParaRPr lang="en-US" dirty="0"/>
              </a:p>
            </p:txBody>
          </p:sp>
        </mc:Choice>
        <mc:Fallback xmlns="">
          <p:sp>
            <p:nvSpPr>
              <p:cNvPr id="10" name="Rectangle 9">
                <a:extLst>
                  <a:ext uri="{FF2B5EF4-FFF2-40B4-BE49-F238E27FC236}">
                    <a16:creationId xmlns:a16="http://schemas.microsoft.com/office/drawing/2014/main" id="{110AF65B-721A-8745-B0CA-1753C1A0144B}"/>
                  </a:ext>
                </a:extLst>
              </p:cNvPr>
              <p:cNvSpPr>
                <a:spLocks noRot="1" noChangeAspect="1" noMove="1" noResize="1" noEditPoints="1" noAdjustHandles="1" noChangeArrowheads="1" noChangeShapeType="1" noTextEdit="1"/>
              </p:cNvSpPr>
              <p:nvPr/>
            </p:nvSpPr>
            <p:spPr>
              <a:xfrm>
                <a:off x="4587657" y="3738504"/>
                <a:ext cx="2342244" cy="369332"/>
              </a:xfrm>
              <a:prstGeom prst="rect">
                <a:avLst/>
              </a:prstGeom>
              <a:blipFill>
                <a:blip r:embed="rId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F403D99-7AE8-B144-8AF7-6348666978BB}"/>
                  </a:ext>
                </a:extLst>
              </p:cNvPr>
              <p:cNvSpPr/>
              <p:nvPr/>
            </p:nvSpPr>
            <p:spPr>
              <a:xfrm>
                <a:off x="2344119" y="4403134"/>
                <a:ext cx="6781800" cy="6229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 </m:t>
                      </m:r>
                      <m:d>
                        <m:dPr>
                          <m:ctrlPr>
                            <a:rPr lang="en-US" i="1">
                              <a:latin typeface="Cambria Math" panose="02040503050406030204" pitchFamily="18" charset="0"/>
                            </a:rPr>
                          </m:ctrlPr>
                        </m:dPr>
                        <m:e>
                          <m:r>
                            <a:rPr lang="en-US" b="0" i="1" smtClean="0">
                              <a:latin typeface="Cambria Math" panose="02040503050406030204" pitchFamily="18" charset="0"/>
                            </a:rPr>
                            <m:t>𝐹</m:t>
                          </m:r>
                        </m:e>
                        <m:e>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𝐻</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0387</m:t>
                          </m:r>
                          <m:r>
                            <a:rPr lang="en-US" i="1">
                              <a:latin typeface="Cambria Math" panose="02040503050406030204" pitchFamily="18" charset="0"/>
                            </a:rPr>
                            <m:t>∗.</m:t>
                          </m:r>
                          <m:r>
                            <a:rPr lang="en-US" b="0" i="1" smtClean="0">
                              <a:latin typeface="Cambria Math" panose="02040503050406030204" pitchFamily="18" charset="0"/>
                            </a:rPr>
                            <m:t>0466</m:t>
                          </m:r>
                          <m:r>
                            <a:rPr lang="en-US" i="1">
                              <a:latin typeface="Cambria Math" panose="02040503050406030204" pitchFamily="18" charset="0"/>
                            </a:rPr>
                            <m:t>∗0.5</m:t>
                          </m:r>
                        </m:num>
                        <m:den>
                          <m:r>
                            <a:rPr lang="en-US" b="0" i="1" smtClean="0">
                              <a:latin typeface="Cambria Math" panose="02040503050406030204" pitchFamily="18" charset="0"/>
                            </a:rPr>
                            <m:t>.0387</m:t>
                          </m:r>
                          <m:r>
                            <a:rPr lang="en-US" i="1">
                              <a:latin typeface="Cambria Math" panose="02040503050406030204" pitchFamily="18" charset="0"/>
                            </a:rPr>
                            <m:t>∗</m:t>
                          </m:r>
                          <m:r>
                            <a:rPr lang="en-US" b="0" i="1" smtClean="0">
                              <a:latin typeface="Cambria Math" panose="02040503050406030204" pitchFamily="18" charset="0"/>
                            </a:rPr>
                            <m:t>.0466</m:t>
                          </m:r>
                          <m:r>
                            <a:rPr lang="en-US" i="1">
                              <a:latin typeface="Cambria Math" panose="02040503050406030204" pitchFamily="18" charset="0"/>
                            </a:rPr>
                            <m:t>∗</m:t>
                          </m:r>
                          <m:r>
                            <a:rPr lang="en-US" b="0" i="1" smtClean="0">
                              <a:latin typeface="Cambria Math" panose="02040503050406030204" pitchFamily="18" charset="0"/>
                            </a:rPr>
                            <m:t>0.5+</m:t>
                          </m:r>
                          <m:r>
                            <a:rPr lang="en-US" i="1">
                              <a:latin typeface="Cambria Math" panose="02040503050406030204" pitchFamily="18" charset="0"/>
                            </a:rPr>
                            <m:t>.0</m:t>
                          </m:r>
                          <m:r>
                            <a:rPr lang="en-US" b="0" i="1" smtClean="0">
                              <a:latin typeface="Cambria Math" panose="02040503050406030204" pitchFamily="18" charset="0"/>
                            </a:rPr>
                            <m:t>063</m:t>
                          </m:r>
                          <m:r>
                            <a:rPr lang="en-US" i="1">
                              <a:latin typeface="Cambria Math" panose="02040503050406030204" pitchFamily="18" charset="0"/>
                            </a:rPr>
                            <m:t>∗.</m:t>
                          </m:r>
                          <m:r>
                            <a:rPr lang="en-US" b="0" i="1" smtClean="0">
                              <a:latin typeface="Cambria Math" panose="02040503050406030204" pitchFamily="18" charset="0"/>
                            </a:rPr>
                            <m:t>1339</m:t>
                          </m:r>
                          <m:r>
                            <a:rPr lang="en-US" i="1">
                              <a:latin typeface="Cambria Math" panose="02040503050406030204" pitchFamily="18" charset="0"/>
                            </a:rPr>
                            <m:t>∗0.5</m:t>
                          </m:r>
                        </m:den>
                      </m:f>
                    </m:oMath>
                  </m:oMathPara>
                </a14:m>
                <a:endParaRPr lang="en-US" dirty="0"/>
              </a:p>
            </p:txBody>
          </p:sp>
        </mc:Choice>
        <mc:Fallback xmlns="">
          <p:sp>
            <p:nvSpPr>
              <p:cNvPr id="28" name="Rectangle 27">
                <a:extLst>
                  <a:ext uri="{FF2B5EF4-FFF2-40B4-BE49-F238E27FC236}">
                    <a16:creationId xmlns:a16="http://schemas.microsoft.com/office/drawing/2014/main" id="{2F403D99-7AE8-B144-8AF7-6348666978BB}"/>
                  </a:ext>
                </a:extLst>
              </p:cNvPr>
              <p:cNvSpPr>
                <a:spLocks noRot="1" noChangeAspect="1" noMove="1" noResize="1" noEditPoints="1" noAdjustHandles="1" noChangeArrowheads="1" noChangeShapeType="1" noTextEdit="1"/>
              </p:cNvSpPr>
              <p:nvPr/>
            </p:nvSpPr>
            <p:spPr>
              <a:xfrm>
                <a:off x="2344119" y="4403134"/>
                <a:ext cx="6781800" cy="622927"/>
              </a:xfrm>
              <a:prstGeom prst="rect">
                <a:avLst/>
              </a:prstGeom>
              <a:blipFill>
                <a:blip r:embed="rId5"/>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F1320BE-80DD-AC42-A3CC-B0394F32CD15}"/>
                  </a:ext>
                </a:extLst>
              </p:cNvPr>
              <p:cNvSpPr/>
              <p:nvPr/>
            </p:nvSpPr>
            <p:spPr>
              <a:xfrm>
                <a:off x="4575118" y="5257800"/>
                <a:ext cx="22670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1" smtClean="0">
                          <a:latin typeface="Cambria Math" panose="02040503050406030204" pitchFamily="18" charset="0"/>
                        </a:rPr>
                        <m:t> </m:t>
                      </m:r>
                      <m:d>
                        <m:dPr>
                          <m:ctrlPr>
                            <a:rPr lang="en-US" i="1">
                              <a:latin typeface="Cambria Math" panose="02040503050406030204" pitchFamily="18" charset="0"/>
                            </a:rPr>
                          </m:ctrlPr>
                        </m:dPr>
                        <m:e>
                          <m:r>
                            <a:rPr lang="en-US" b="0" i="1" smtClean="0">
                              <a:latin typeface="Cambria Math" panose="02040503050406030204" pitchFamily="18" charset="0"/>
                            </a:rPr>
                            <m:t>𝐹</m:t>
                          </m:r>
                        </m:e>
                        <m:e>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 .6813</m:t>
                      </m:r>
                    </m:oMath>
                  </m:oMathPara>
                </a14:m>
                <a:endParaRPr lang="en-US" dirty="0"/>
              </a:p>
            </p:txBody>
          </p:sp>
        </mc:Choice>
        <mc:Fallback xmlns="">
          <p:sp>
            <p:nvSpPr>
              <p:cNvPr id="29" name="Rectangle 28">
                <a:extLst>
                  <a:ext uri="{FF2B5EF4-FFF2-40B4-BE49-F238E27FC236}">
                    <a16:creationId xmlns:a16="http://schemas.microsoft.com/office/drawing/2014/main" id="{DF1320BE-80DD-AC42-A3CC-B0394F32CD15}"/>
                  </a:ext>
                </a:extLst>
              </p:cNvPr>
              <p:cNvSpPr>
                <a:spLocks noRot="1" noChangeAspect="1" noMove="1" noResize="1" noEditPoints="1" noAdjustHandles="1" noChangeArrowheads="1" noChangeShapeType="1" noTextEdit="1"/>
              </p:cNvSpPr>
              <p:nvPr/>
            </p:nvSpPr>
            <p:spPr>
              <a:xfrm>
                <a:off x="4575118" y="5257800"/>
                <a:ext cx="2267095" cy="369332"/>
              </a:xfrm>
              <a:prstGeom prst="rect">
                <a:avLst/>
              </a:prstGeom>
              <a:blipFill>
                <a:blip r:embed="rId6"/>
                <a:stretch>
                  <a:fillRect b="-1666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488FB19-4E93-3544-940C-30C876656688}"/>
              </a:ext>
            </a:extLst>
          </p:cNvPr>
          <p:cNvSpPr/>
          <p:nvPr/>
        </p:nvSpPr>
        <p:spPr>
          <a:xfrm>
            <a:off x="533400" y="7014635"/>
            <a:ext cx="8001000" cy="2631490"/>
          </a:xfrm>
          <a:prstGeom prst="rect">
            <a:avLst/>
          </a:prstGeom>
        </p:spPr>
        <p:txBody>
          <a:bodyPr wrap="square">
            <a:spAutoFit/>
          </a:bodyPr>
          <a:lstStyle/>
          <a:p>
            <a:r>
              <a:rPr lang="en-US" sz="1100" dirty="0"/>
              <a:t>#get sample means and </a:t>
            </a:r>
            <a:r>
              <a:rPr lang="en-US" sz="1100" dirty="0" err="1"/>
              <a:t>sds</a:t>
            </a:r>
            <a:r>
              <a:rPr lang="en-US" sz="1100" dirty="0"/>
              <a:t> from sample to use in calculations</a:t>
            </a:r>
          </a:p>
          <a:p>
            <a:r>
              <a:rPr lang="en-US" sz="1100" dirty="0"/>
              <a:t>#rows 1-10 are male and 11-20 are female</a:t>
            </a:r>
          </a:p>
          <a:p>
            <a:r>
              <a:rPr lang="en-US" sz="1100" dirty="0"/>
              <a:t># column 1 is height and column 2 is weight and column 3 is male/female factor</a:t>
            </a:r>
          </a:p>
          <a:p>
            <a:r>
              <a:rPr lang="en-US" sz="1100" dirty="0"/>
              <a:t>mean(</a:t>
            </a:r>
            <a:r>
              <a:rPr lang="en-US" sz="1100" dirty="0" err="1"/>
              <a:t>dfMF</a:t>
            </a:r>
            <a:r>
              <a:rPr lang="en-US" sz="1100" dirty="0"/>
              <a:t>[1:10,1])</a:t>
            </a:r>
          </a:p>
          <a:p>
            <a:r>
              <a:rPr lang="en-US" sz="1100" dirty="0"/>
              <a:t>mean(</a:t>
            </a:r>
            <a:r>
              <a:rPr lang="en-US" sz="1100" dirty="0" err="1"/>
              <a:t>dfMF</a:t>
            </a:r>
            <a:r>
              <a:rPr lang="en-US" sz="1100" dirty="0"/>
              <a:t>[11:20,1])</a:t>
            </a:r>
          </a:p>
          <a:p>
            <a:r>
              <a:rPr lang="en-US" sz="1100" dirty="0"/>
              <a:t>mean(</a:t>
            </a:r>
            <a:r>
              <a:rPr lang="en-US" sz="1100" dirty="0" err="1"/>
              <a:t>dfMF</a:t>
            </a:r>
            <a:r>
              <a:rPr lang="en-US" sz="1100" dirty="0"/>
              <a:t>[1:10,2])</a:t>
            </a:r>
          </a:p>
          <a:p>
            <a:r>
              <a:rPr lang="en-US" sz="1100" dirty="0"/>
              <a:t>mean(</a:t>
            </a:r>
            <a:r>
              <a:rPr lang="en-US" sz="1100" dirty="0" err="1"/>
              <a:t>dfMF</a:t>
            </a:r>
            <a:r>
              <a:rPr lang="en-US" sz="1100" dirty="0"/>
              <a:t>[11:20,2])</a:t>
            </a:r>
          </a:p>
          <a:p>
            <a:r>
              <a:rPr lang="en-US" sz="1100" dirty="0" err="1"/>
              <a:t>sd</a:t>
            </a:r>
            <a:r>
              <a:rPr lang="en-US" sz="1100" dirty="0"/>
              <a:t>(</a:t>
            </a:r>
            <a:r>
              <a:rPr lang="en-US" sz="1100" dirty="0" err="1"/>
              <a:t>dfMF</a:t>
            </a:r>
            <a:r>
              <a:rPr lang="en-US" sz="1100" dirty="0"/>
              <a:t>[1:10,1])</a:t>
            </a:r>
          </a:p>
          <a:p>
            <a:r>
              <a:rPr lang="en-US" sz="1100" dirty="0" err="1"/>
              <a:t>sd</a:t>
            </a:r>
            <a:r>
              <a:rPr lang="en-US" sz="1100" dirty="0"/>
              <a:t>(</a:t>
            </a:r>
            <a:r>
              <a:rPr lang="en-US" sz="1100" dirty="0" err="1"/>
              <a:t>dfMF</a:t>
            </a:r>
            <a:r>
              <a:rPr lang="en-US" sz="1100" dirty="0"/>
              <a:t>[11:20,1])</a:t>
            </a:r>
          </a:p>
          <a:p>
            <a:r>
              <a:rPr lang="en-US" sz="1100" dirty="0" err="1"/>
              <a:t>sd</a:t>
            </a:r>
            <a:r>
              <a:rPr lang="en-US" sz="1100" dirty="0"/>
              <a:t>(</a:t>
            </a:r>
            <a:r>
              <a:rPr lang="en-US" sz="1100" dirty="0" err="1"/>
              <a:t>dfMF</a:t>
            </a:r>
            <a:r>
              <a:rPr lang="en-US" sz="1100" dirty="0"/>
              <a:t>[1:10,2])</a:t>
            </a:r>
          </a:p>
          <a:p>
            <a:r>
              <a:rPr lang="en-US" sz="1100" dirty="0" err="1"/>
              <a:t>sd</a:t>
            </a:r>
            <a:r>
              <a:rPr lang="en-US" sz="1100" dirty="0"/>
              <a:t>(</a:t>
            </a:r>
            <a:r>
              <a:rPr lang="en-US" sz="1100" dirty="0" err="1"/>
              <a:t>dfMF</a:t>
            </a:r>
            <a:r>
              <a:rPr lang="en-US" sz="1100" dirty="0"/>
              <a:t>[11:20,2])</a:t>
            </a:r>
          </a:p>
          <a:p>
            <a:r>
              <a:rPr lang="en-US" sz="1100" dirty="0" err="1"/>
              <a:t>dnorm</a:t>
            </a:r>
            <a:r>
              <a:rPr lang="en-US" sz="1100" dirty="0"/>
              <a:t>(68,69.57463,2.405437)</a:t>
            </a:r>
          </a:p>
          <a:p>
            <a:r>
              <a:rPr lang="en-US" sz="1100" dirty="0"/>
              <a:t>#Exact calculation … rounded in the slide above… this will match </a:t>
            </a:r>
            <a:r>
              <a:rPr lang="en-US" sz="1100" dirty="0" err="1"/>
              <a:t>naiveBayes</a:t>
            </a:r>
            <a:r>
              <a:rPr lang="en-US" sz="1100" dirty="0"/>
              <a:t>() call.  </a:t>
            </a:r>
          </a:p>
          <a:p>
            <a:r>
              <a:rPr lang="en-US" sz="1100" dirty="0" err="1"/>
              <a:t>dnorm</a:t>
            </a:r>
            <a:r>
              <a:rPr lang="en-US" sz="1100" dirty="0"/>
              <a:t>(68,69.57463,2.405437)*</a:t>
            </a:r>
            <a:r>
              <a:rPr lang="en-US" sz="1100" dirty="0" err="1"/>
              <a:t>dnorm</a:t>
            </a:r>
            <a:r>
              <a:rPr lang="en-US" sz="1100" dirty="0"/>
              <a:t>(135,151.6851,8.276395)*.5/(</a:t>
            </a:r>
            <a:r>
              <a:rPr lang="en-US" sz="1100" dirty="0" err="1"/>
              <a:t>dnorm</a:t>
            </a:r>
            <a:r>
              <a:rPr lang="en-US" sz="1100" dirty="0"/>
              <a:t>(68,69.57463,2.405437)*</a:t>
            </a:r>
            <a:r>
              <a:rPr lang="en-US" sz="1100" dirty="0" err="1"/>
              <a:t>dnorm</a:t>
            </a:r>
            <a:r>
              <a:rPr lang="en-US" sz="1100" dirty="0"/>
              <a:t>(135,151.6851,8.276395)*.5 + </a:t>
            </a:r>
            <a:r>
              <a:rPr lang="en-US" sz="1100" dirty="0" err="1"/>
              <a:t>dnorm</a:t>
            </a:r>
            <a:r>
              <a:rPr lang="en-US" sz="1100" dirty="0"/>
              <a:t>(68,65.13555,1.548547)*</a:t>
            </a:r>
            <a:r>
              <a:rPr lang="en-US" sz="1100" dirty="0" err="1"/>
              <a:t>dnorm</a:t>
            </a:r>
            <a:r>
              <a:rPr lang="en-US" sz="1100" dirty="0"/>
              <a:t>(135,132.9786,10.11479)*.5)</a:t>
            </a:r>
          </a:p>
        </p:txBody>
      </p:sp>
      <p:pic>
        <p:nvPicPr>
          <p:cNvPr id="13" name="Picture 12">
            <a:extLst>
              <a:ext uri="{FF2B5EF4-FFF2-40B4-BE49-F238E27FC236}">
                <a16:creationId xmlns:a16="http://schemas.microsoft.com/office/drawing/2014/main" id="{945ACA95-06DF-9D4A-8817-0D60B263C7F6}"/>
              </a:ext>
            </a:extLst>
          </p:cNvPr>
          <p:cNvPicPr>
            <a:picLocks noChangeAspect="1"/>
          </p:cNvPicPr>
          <p:nvPr/>
        </p:nvPicPr>
        <p:blipFill>
          <a:blip r:embed="rId7"/>
          <a:stretch>
            <a:fillRect/>
          </a:stretch>
        </p:blipFill>
        <p:spPr>
          <a:xfrm>
            <a:off x="228600" y="3149600"/>
            <a:ext cx="2514600" cy="2032000"/>
          </a:xfrm>
          <a:prstGeom prst="rect">
            <a:avLst/>
          </a:prstGeom>
        </p:spPr>
      </p:pic>
    </p:spTree>
    <p:extLst>
      <p:ext uri="{BB962C8B-B14F-4D97-AF65-F5344CB8AC3E}">
        <p14:creationId xmlns:p14="http://schemas.microsoft.com/office/powerpoint/2010/main" val="9756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0" grpId="0"/>
      <p:bldP spid="28" grpId="0"/>
      <p:bldP spid="2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17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8DE3-B791-0F4D-A592-C72E49B17000}"/>
              </a:ext>
            </a:extLst>
          </p:cNvPr>
          <p:cNvSpPr>
            <a:spLocks noGrp="1"/>
          </p:cNvSpPr>
          <p:nvPr>
            <p:ph type="title"/>
          </p:nvPr>
        </p:nvSpPr>
        <p:spPr/>
        <p:txBody>
          <a:bodyPr/>
          <a:lstStyle/>
          <a:p>
            <a:r>
              <a:rPr lang="en-US" dirty="0"/>
              <a:t>A Medical Test</a:t>
            </a:r>
          </a:p>
        </p:txBody>
      </p:sp>
      <p:sp>
        <p:nvSpPr>
          <p:cNvPr id="3" name="Content Placeholder 2">
            <a:extLst>
              <a:ext uri="{FF2B5EF4-FFF2-40B4-BE49-F238E27FC236}">
                <a16:creationId xmlns:a16="http://schemas.microsoft.com/office/drawing/2014/main" id="{4DF25F17-75E3-F546-8133-02B71669D08E}"/>
              </a:ext>
            </a:extLst>
          </p:cNvPr>
          <p:cNvSpPr>
            <a:spLocks noGrp="1"/>
          </p:cNvSpPr>
          <p:nvPr>
            <p:ph idx="1"/>
          </p:nvPr>
        </p:nvSpPr>
        <p:spPr>
          <a:xfrm>
            <a:off x="228600" y="1560061"/>
            <a:ext cx="8686800" cy="2239054"/>
          </a:xfrm>
        </p:spPr>
        <p:txBody>
          <a:bodyPr>
            <a:normAutofit fontScale="40000" lnSpcReduction="20000"/>
          </a:bodyPr>
          <a:lstStyle/>
          <a:p>
            <a:pPr marL="0" indent="0">
              <a:buNone/>
            </a:pPr>
            <a:r>
              <a:rPr lang="en-US" dirty="0"/>
              <a:t>Bob thinks he might have a rare disease.  He decides to take a test for this disease and the test comes back positive.  Bob decides to read a little more about the test and discovers:</a:t>
            </a:r>
          </a:p>
          <a:p>
            <a:pPr marL="0" indent="0">
              <a:buNone/>
            </a:pPr>
            <a:endParaRPr lang="en-US" dirty="0"/>
          </a:p>
          <a:p>
            <a:pPr marL="0" indent="0">
              <a:buNone/>
            </a:pPr>
            <a:r>
              <a:rPr lang="en-US" dirty="0"/>
              <a:t>For those that have the disease, 90% will test positive (indicating the presence of the disease).  </a:t>
            </a:r>
          </a:p>
          <a:p>
            <a:pPr marL="0" indent="0">
              <a:buNone/>
            </a:pPr>
            <a:r>
              <a:rPr lang="en-US" dirty="0"/>
              <a:t>For those that do not have the disease, 80% will test negative (indicating the absence of the disease).</a:t>
            </a:r>
          </a:p>
          <a:p>
            <a:pPr marL="0" indent="0">
              <a:buNone/>
            </a:pPr>
            <a:endParaRPr lang="en-US" dirty="0"/>
          </a:p>
          <a:p>
            <a:pPr marL="0" indent="0">
              <a:buNone/>
            </a:pPr>
            <a:r>
              <a:rPr lang="en-US" dirty="0"/>
              <a:t>Should Bob be worried?  </a:t>
            </a:r>
          </a:p>
          <a:p>
            <a:pPr marL="0" indent="0">
              <a:buNone/>
            </a:pPr>
            <a:endParaRPr lang="en-US" dirty="0"/>
          </a:p>
          <a:p>
            <a:pPr marL="0" indent="0">
              <a:buNone/>
            </a:pPr>
            <a:r>
              <a:rPr lang="en-US" dirty="0"/>
              <a:t>What he really wants to know is the probability that he has the disease given that the tested positive.   P( D |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C2D8E2-FF47-6B41-B417-DF0028E0E7F9}"/>
                  </a:ext>
                </a:extLst>
              </p:cNvPr>
              <p:cNvSpPr txBox="1"/>
              <p:nvPr/>
            </p:nvSpPr>
            <p:spPr>
              <a:xfrm>
                <a:off x="3406873" y="5276237"/>
                <a:ext cx="2419445"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e>
                              <m:r>
                                <a:rPr lang="en-US" b="0" i="1" smtClean="0">
                                  <a:latin typeface="Cambria Math" panose="02040503050406030204" pitchFamily="18" charset="0"/>
                                </a:rPr>
                                <m:t>𝐷</m:t>
                              </m:r>
                            </m:e>
                          </m:d>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3C2D8E2-FF47-6B41-B417-DF0028E0E7F9}"/>
                  </a:ext>
                </a:extLst>
              </p:cNvPr>
              <p:cNvSpPr txBox="1">
                <a:spLocks noRot="1" noChangeAspect="1" noMove="1" noResize="1" noEditPoints="1" noAdjustHandles="1" noChangeArrowheads="1" noChangeShapeType="1" noTextEdit="1"/>
              </p:cNvSpPr>
              <p:nvPr/>
            </p:nvSpPr>
            <p:spPr>
              <a:xfrm>
                <a:off x="3406873" y="5276237"/>
                <a:ext cx="2419445" cy="586699"/>
              </a:xfrm>
              <a:prstGeom prst="rect">
                <a:avLst/>
              </a:prstGeom>
              <a:blipFill>
                <a:blip r:embed="rId2"/>
                <a:stretch>
                  <a:fillRect l="-1563" r="-260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EDA955-C662-A84E-A1CB-D2D3549FB91D}"/>
                  </a:ext>
                </a:extLst>
              </p:cNvPr>
              <p:cNvSpPr txBox="1"/>
              <p:nvPr/>
            </p:nvSpPr>
            <p:spPr>
              <a:xfrm>
                <a:off x="3406873" y="4133238"/>
                <a:ext cx="233025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81EDA955-C662-A84E-A1CB-D2D3549FB91D}"/>
                  </a:ext>
                </a:extLst>
              </p:cNvPr>
              <p:cNvSpPr txBox="1">
                <a:spLocks noRot="1" noChangeAspect="1" noMove="1" noResize="1" noEditPoints="1" noAdjustHandles="1" noChangeArrowheads="1" noChangeShapeType="1" noTextEdit="1"/>
              </p:cNvSpPr>
              <p:nvPr/>
            </p:nvSpPr>
            <p:spPr>
              <a:xfrm>
                <a:off x="3406873" y="4133238"/>
                <a:ext cx="2330253" cy="586699"/>
              </a:xfrm>
              <a:prstGeom prst="rect">
                <a:avLst/>
              </a:prstGeom>
              <a:blipFill>
                <a:blip r:embed="rId3"/>
                <a:stretch>
                  <a:fillRect l="-1622" r="-2703" b="-1666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BECE8F0-6F39-3A47-ACDB-3D23DD7DB495}"/>
              </a:ext>
            </a:extLst>
          </p:cNvPr>
          <p:cNvSpPr/>
          <p:nvPr/>
        </p:nvSpPr>
        <p:spPr>
          <a:xfrm>
            <a:off x="370114" y="6234570"/>
            <a:ext cx="8145236" cy="369332"/>
          </a:xfrm>
          <a:prstGeom prst="rect">
            <a:avLst/>
          </a:prstGeom>
        </p:spPr>
        <p:txBody>
          <a:bodyPr wrap="square">
            <a:spAutoFit/>
          </a:bodyPr>
          <a:lstStyle/>
          <a:p>
            <a:pPr algn="ctr"/>
            <a:r>
              <a:rPr lang="en-US" dirty="0"/>
              <a:t>We need more information!</a:t>
            </a:r>
          </a:p>
        </p:txBody>
      </p:sp>
      <p:sp>
        <p:nvSpPr>
          <p:cNvPr id="7" name="TextBox 6">
            <a:extLst>
              <a:ext uri="{FF2B5EF4-FFF2-40B4-BE49-F238E27FC236}">
                <a16:creationId xmlns:a16="http://schemas.microsoft.com/office/drawing/2014/main" id="{1780A922-6188-1C45-B344-E09C6818EEFC}"/>
              </a:ext>
            </a:extLst>
          </p:cNvPr>
          <p:cNvSpPr txBox="1"/>
          <p:nvPr/>
        </p:nvSpPr>
        <p:spPr>
          <a:xfrm>
            <a:off x="6650417" y="538490"/>
            <a:ext cx="2061783" cy="523220"/>
          </a:xfrm>
          <a:prstGeom prst="rect">
            <a:avLst/>
          </a:prstGeom>
          <a:noFill/>
        </p:spPr>
        <p:txBody>
          <a:bodyPr wrap="none" rtlCol="0">
            <a:spAutoFit/>
          </a:bodyPr>
          <a:lstStyle/>
          <a:p>
            <a:r>
              <a:rPr lang="en-US" sz="2800" b="1" dirty="0">
                <a:solidFill>
                  <a:srgbClr val="00B050"/>
                </a:solidFill>
              </a:rPr>
              <a:t>Lightboard</a:t>
            </a:r>
          </a:p>
        </p:txBody>
      </p:sp>
    </p:spTree>
    <p:extLst>
      <p:ext uri="{BB962C8B-B14F-4D97-AF65-F5344CB8AC3E}">
        <p14:creationId xmlns:p14="http://schemas.microsoft.com/office/powerpoint/2010/main" val="251980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900546"/>
          </a:xfrm>
        </p:spPr>
        <p:txBody>
          <a:bodyPr>
            <a:normAutofit fontScale="90000"/>
          </a:bodyPr>
          <a:lstStyle/>
          <a:p>
            <a:r>
              <a:rPr lang="en-US" dirty="0"/>
              <a:t>NB with Continuous Predictors and R | package e1071</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714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C93D-F1C1-2F40-A7AA-86774A9F4073}"/>
              </a:ext>
            </a:extLst>
          </p:cNvPr>
          <p:cNvSpPr>
            <a:spLocks noGrp="1"/>
          </p:cNvSpPr>
          <p:nvPr>
            <p:ph type="title"/>
          </p:nvPr>
        </p:nvSpPr>
        <p:spPr>
          <a:xfrm>
            <a:off x="72665" y="228600"/>
            <a:ext cx="9071335" cy="1143000"/>
          </a:xfrm>
        </p:spPr>
        <p:txBody>
          <a:bodyPr>
            <a:normAutofit fontScale="90000"/>
          </a:bodyPr>
          <a:lstStyle/>
          <a:p>
            <a:r>
              <a:rPr lang="en-US" sz="3600" dirty="0"/>
              <a:t>Example: Classifying Gender Based on Height and Weight.</a:t>
            </a:r>
          </a:p>
        </p:txBody>
      </p:sp>
      <p:sp>
        <p:nvSpPr>
          <p:cNvPr id="11" name="Rectangle 10">
            <a:extLst>
              <a:ext uri="{FF2B5EF4-FFF2-40B4-BE49-F238E27FC236}">
                <a16:creationId xmlns:a16="http://schemas.microsoft.com/office/drawing/2014/main" id="{5488FB19-4E93-3544-940C-30C876656688}"/>
              </a:ext>
            </a:extLst>
          </p:cNvPr>
          <p:cNvSpPr/>
          <p:nvPr/>
        </p:nvSpPr>
        <p:spPr>
          <a:xfrm>
            <a:off x="457200" y="1752600"/>
            <a:ext cx="8001000" cy="4493538"/>
          </a:xfrm>
          <a:prstGeom prst="rect">
            <a:avLst/>
          </a:prstGeom>
        </p:spPr>
        <p:txBody>
          <a:bodyPr wrap="square">
            <a:spAutoFit/>
          </a:bodyPr>
          <a:lstStyle/>
          <a:p>
            <a:r>
              <a:rPr lang="en-US" sz="1100" dirty="0"/>
              <a:t>#get sample means and </a:t>
            </a:r>
            <a:r>
              <a:rPr lang="en-US" sz="1100" dirty="0" err="1"/>
              <a:t>sds</a:t>
            </a:r>
            <a:r>
              <a:rPr lang="en-US" sz="1100" dirty="0"/>
              <a:t> from sample to use in calculations</a:t>
            </a:r>
          </a:p>
          <a:p>
            <a:r>
              <a:rPr lang="en-US" sz="1100" dirty="0"/>
              <a:t>#rows 1-10 are male and 11-20 are female</a:t>
            </a:r>
          </a:p>
          <a:p>
            <a:r>
              <a:rPr lang="en-US" sz="1100" dirty="0"/>
              <a:t># column 1 is height and column 2 is weight and column 3 is male/female factor</a:t>
            </a:r>
          </a:p>
          <a:p>
            <a:r>
              <a:rPr lang="en-US" sz="1100" dirty="0"/>
              <a:t>mean(</a:t>
            </a:r>
            <a:r>
              <a:rPr lang="en-US" sz="1100" dirty="0" err="1"/>
              <a:t>dfMF</a:t>
            </a:r>
            <a:r>
              <a:rPr lang="en-US" sz="1100" dirty="0"/>
              <a:t>[1:10,1])</a:t>
            </a:r>
          </a:p>
          <a:p>
            <a:r>
              <a:rPr lang="en-US" sz="1100" dirty="0"/>
              <a:t>mean(</a:t>
            </a:r>
            <a:r>
              <a:rPr lang="en-US" sz="1100" dirty="0" err="1"/>
              <a:t>dfMF</a:t>
            </a:r>
            <a:r>
              <a:rPr lang="en-US" sz="1100" dirty="0"/>
              <a:t>[11:20,1])</a:t>
            </a:r>
          </a:p>
          <a:p>
            <a:r>
              <a:rPr lang="en-US" sz="1100" dirty="0"/>
              <a:t>mean(</a:t>
            </a:r>
            <a:r>
              <a:rPr lang="en-US" sz="1100" dirty="0" err="1"/>
              <a:t>dfMF</a:t>
            </a:r>
            <a:r>
              <a:rPr lang="en-US" sz="1100" dirty="0"/>
              <a:t>[1:10,2])</a:t>
            </a:r>
          </a:p>
          <a:p>
            <a:r>
              <a:rPr lang="en-US" sz="1100" dirty="0"/>
              <a:t>mean(</a:t>
            </a:r>
            <a:r>
              <a:rPr lang="en-US" sz="1100" dirty="0" err="1"/>
              <a:t>dfMF</a:t>
            </a:r>
            <a:r>
              <a:rPr lang="en-US" sz="1100" dirty="0"/>
              <a:t>[11:20,2])</a:t>
            </a:r>
          </a:p>
          <a:p>
            <a:r>
              <a:rPr lang="en-US" sz="1100" dirty="0" err="1"/>
              <a:t>sd</a:t>
            </a:r>
            <a:r>
              <a:rPr lang="en-US" sz="1100" dirty="0"/>
              <a:t>(</a:t>
            </a:r>
            <a:r>
              <a:rPr lang="en-US" sz="1100" dirty="0" err="1"/>
              <a:t>dfMF</a:t>
            </a:r>
            <a:r>
              <a:rPr lang="en-US" sz="1100" dirty="0"/>
              <a:t>[1:10,1])</a:t>
            </a:r>
          </a:p>
          <a:p>
            <a:r>
              <a:rPr lang="en-US" sz="1100" dirty="0" err="1"/>
              <a:t>sd</a:t>
            </a:r>
            <a:r>
              <a:rPr lang="en-US" sz="1100" dirty="0"/>
              <a:t>(</a:t>
            </a:r>
            <a:r>
              <a:rPr lang="en-US" sz="1100" dirty="0" err="1"/>
              <a:t>dfMF</a:t>
            </a:r>
            <a:r>
              <a:rPr lang="en-US" sz="1100" dirty="0"/>
              <a:t>[11:20,1])</a:t>
            </a:r>
          </a:p>
          <a:p>
            <a:r>
              <a:rPr lang="en-US" sz="1100" dirty="0" err="1"/>
              <a:t>sd</a:t>
            </a:r>
            <a:r>
              <a:rPr lang="en-US" sz="1100" dirty="0"/>
              <a:t>(</a:t>
            </a:r>
            <a:r>
              <a:rPr lang="en-US" sz="1100" dirty="0" err="1"/>
              <a:t>dfMF</a:t>
            </a:r>
            <a:r>
              <a:rPr lang="en-US" sz="1100" dirty="0"/>
              <a:t>[1:10,2])</a:t>
            </a:r>
          </a:p>
          <a:p>
            <a:r>
              <a:rPr lang="en-US" sz="1100" dirty="0" err="1"/>
              <a:t>sd</a:t>
            </a:r>
            <a:r>
              <a:rPr lang="en-US" sz="1100" dirty="0"/>
              <a:t>(</a:t>
            </a:r>
            <a:r>
              <a:rPr lang="en-US" sz="1100" dirty="0" err="1"/>
              <a:t>dfMF</a:t>
            </a:r>
            <a:r>
              <a:rPr lang="en-US" sz="1100" dirty="0"/>
              <a:t>[11:20,2])</a:t>
            </a:r>
          </a:p>
          <a:p>
            <a:endParaRPr lang="en-US" sz="1100" dirty="0"/>
          </a:p>
          <a:p>
            <a:r>
              <a:rPr lang="en-US" sz="1100" dirty="0"/>
              <a:t>#</a:t>
            </a:r>
            <a:r>
              <a:rPr lang="en-US" sz="1100" dirty="0" err="1"/>
              <a:t>Cacluate</a:t>
            </a:r>
            <a:r>
              <a:rPr lang="en-US" sz="1100" dirty="0"/>
              <a:t> f(h = 68 | M)</a:t>
            </a:r>
          </a:p>
          <a:p>
            <a:r>
              <a:rPr lang="en-US" sz="1100" dirty="0" err="1"/>
              <a:t>dnorm</a:t>
            </a:r>
            <a:r>
              <a:rPr lang="en-US" sz="1100" dirty="0"/>
              <a:t>(68,69.57463,2.405437)</a:t>
            </a:r>
          </a:p>
          <a:p>
            <a:endParaRPr lang="en-US" sz="1100" dirty="0"/>
          </a:p>
          <a:p>
            <a:r>
              <a:rPr lang="en-US" sz="1100" dirty="0"/>
              <a:t>#Exact calculation: P(M|W and H)… rounded in the slide above… this will match </a:t>
            </a:r>
            <a:r>
              <a:rPr lang="en-US" sz="1100" dirty="0" err="1"/>
              <a:t>naiveBayes</a:t>
            </a:r>
            <a:r>
              <a:rPr lang="en-US" sz="1100" dirty="0"/>
              <a:t>() call.  </a:t>
            </a:r>
          </a:p>
          <a:p>
            <a:r>
              <a:rPr lang="en-US" sz="1100" dirty="0" err="1"/>
              <a:t>dnorm</a:t>
            </a:r>
            <a:r>
              <a:rPr lang="en-US" sz="1100" dirty="0"/>
              <a:t>(68,69.57463,2.405437)*</a:t>
            </a:r>
            <a:r>
              <a:rPr lang="en-US" sz="1100" dirty="0" err="1"/>
              <a:t>dnorm</a:t>
            </a:r>
            <a:r>
              <a:rPr lang="en-US" sz="1100" dirty="0"/>
              <a:t>(135,151.6851,8.276395)*.5/(</a:t>
            </a:r>
            <a:r>
              <a:rPr lang="en-US" sz="1100" dirty="0" err="1"/>
              <a:t>dnorm</a:t>
            </a:r>
            <a:r>
              <a:rPr lang="en-US" sz="1100" dirty="0"/>
              <a:t>(68,69.57463,2.405437)*</a:t>
            </a:r>
            <a:r>
              <a:rPr lang="en-US" sz="1100" dirty="0" err="1"/>
              <a:t>dnorm</a:t>
            </a:r>
            <a:r>
              <a:rPr lang="en-US" sz="1100" dirty="0"/>
              <a:t>(135,151.6851,8.276395)*.5 + </a:t>
            </a:r>
            <a:r>
              <a:rPr lang="en-US" sz="1100" dirty="0" err="1"/>
              <a:t>dnorm</a:t>
            </a:r>
            <a:r>
              <a:rPr lang="en-US" sz="1100" dirty="0"/>
              <a:t>(68,65.13555,1.548547)*</a:t>
            </a:r>
            <a:r>
              <a:rPr lang="en-US" sz="1100" dirty="0" err="1"/>
              <a:t>dnorm</a:t>
            </a:r>
            <a:r>
              <a:rPr lang="en-US" sz="1100" dirty="0"/>
              <a:t>(135,132.9786,10.11479)*.5)</a:t>
            </a:r>
          </a:p>
          <a:p>
            <a:endParaRPr lang="en-US" sz="1100" dirty="0"/>
          </a:p>
          <a:p>
            <a:r>
              <a:rPr lang="en-US" sz="1100" dirty="0"/>
              <a:t>#</a:t>
            </a:r>
            <a:r>
              <a:rPr lang="en-US" sz="1100" dirty="0" err="1"/>
              <a:t>naiveBayes</a:t>
            </a:r>
            <a:r>
              <a:rPr lang="en-US" sz="1100" dirty="0"/>
              <a:t>() from e1071 package</a:t>
            </a:r>
          </a:p>
          <a:p>
            <a:r>
              <a:rPr lang="en-US" sz="1100" dirty="0" err="1"/>
              <a:t>dff</a:t>
            </a:r>
            <a:r>
              <a:rPr lang="en-US" sz="1100" dirty="0"/>
              <a:t> = </a:t>
            </a:r>
            <a:r>
              <a:rPr lang="en-US" sz="1100" dirty="0" err="1"/>
              <a:t>data.frame</a:t>
            </a:r>
            <a:r>
              <a:rPr lang="en-US" sz="1100" dirty="0"/>
              <a:t>(height = 68, weight = 135)</a:t>
            </a:r>
          </a:p>
          <a:p>
            <a:r>
              <a:rPr lang="en-US" sz="1100" dirty="0"/>
              <a:t>m &lt;- </a:t>
            </a:r>
            <a:r>
              <a:rPr lang="en-US" sz="1100" dirty="0" err="1"/>
              <a:t>naiveBayes</a:t>
            </a:r>
            <a:r>
              <a:rPr lang="en-US" sz="1100" dirty="0"/>
              <a:t>(</a:t>
            </a:r>
            <a:r>
              <a:rPr lang="en-US" sz="1100" dirty="0" err="1"/>
              <a:t>MorF</a:t>
            </a:r>
            <a:r>
              <a:rPr lang="en-US" sz="1100" dirty="0"/>
              <a:t> ~ ., data = </a:t>
            </a:r>
            <a:r>
              <a:rPr lang="en-US" sz="1100" dirty="0" err="1"/>
              <a:t>dfMF</a:t>
            </a:r>
            <a:r>
              <a:rPr lang="en-US" sz="1100" dirty="0"/>
              <a:t>) </a:t>
            </a:r>
          </a:p>
          <a:p>
            <a:r>
              <a:rPr lang="en-US" sz="1100" dirty="0"/>
              <a:t>#or</a:t>
            </a:r>
          </a:p>
          <a:p>
            <a:r>
              <a:rPr lang="en-US" sz="1100" dirty="0"/>
              <a:t>#m = </a:t>
            </a:r>
            <a:r>
              <a:rPr lang="en-US" sz="1100" dirty="0" err="1"/>
              <a:t>naiveBayes</a:t>
            </a:r>
            <a:r>
              <a:rPr lang="en-US" sz="1100" dirty="0"/>
              <a:t>(</a:t>
            </a:r>
            <a:r>
              <a:rPr lang="en-US" sz="1100" dirty="0" err="1"/>
              <a:t>dfMF</a:t>
            </a:r>
            <a:r>
              <a:rPr lang="en-US" sz="1100" dirty="0"/>
              <a:t>[,c(1,2)],</a:t>
            </a:r>
            <a:r>
              <a:rPr lang="en-US" sz="1100" dirty="0" err="1"/>
              <a:t>dfMF</a:t>
            </a:r>
            <a:r>
              <a:rPr lang="en-US" sz="1100" dirty="0"/>
              <a:t>[,3])</a:t>
            </a:r>
          </a:p>
          <a:p>
            <a:r>
              <a:rPr lang="en-US" sz="1100" dirty="0"/>
              <a:t>predict(</a:t>
            </a:r>
            <a:r>
              <a:rPr lang="en-US" sz="1100" dirty="0" err="1"/>
              <a:t>m,dff</a:t>
            </a:r>
            <a:r>
              <a:rPr lang="en-US" sz="1100" dirty="0"/>
              <a:t>, type = "raw")</a:t>
            </a:r>
          </a:p>
        </p:txBody>
      </p:sp>
    </p:spTree>
    <p:extLst>
      <p:ext uri="{BB962C8B-B14F-4D97-AF65-F5344CB8AC3E}">
        <p14:creationId xmlns:p14="http://schemas.microsoft.com/office/powerpoint/2010/main" val="40727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6322-444B-DF4B-B2A4-A68C9CA487DB}"/>
              </a:ext>
            </a:extLst>
          </p:cNvPr>
          <p:cNvSpPr>
            <a:spLocks noGrp="1"/>
          </p:cNvSpPr>
          <p:nvPr>
            <p:ph type="title"/>
          </p:nvPr>
        </p:nvSpPr>
        <p:spPr/>
        <p:txBody>
          <a:bodyPr/>
          <a:lstStyle/>
          <a:p>
            <a:r>
              <a:rPr lang="en-US" dirty="0"/>
              <a:t>Example: Versicolor v. Virginica</a:t>
            </a:r>
          </a:p>
        </p:txBody>
      </p:sp>
      <p:sp>
        <p:nvSpPr>
          <p:cNvPr id="4" name="Rectangle 3">
            <a:extLst>
              <a:ext uri="{FF2B5EF4-FFF2-40B4-BE49-F238E27FC236}">
                <a16:creationId xmlns:a16="http://schemas.microsoft.com/office/drawing/2014/main" id="{B674E89A-F916-024E-9B35-A088CEC32D6C}"/>
              </a:ext>
            </a:extLst>
          </p:cNvPr>
          <p:cNvSpPr/>
          <p:nvPr/>
        </p:nvSpPr>
        <p:spPr>
          <a:xfrm>
            <a:off x="381000" y="1371600"/>
            <a:ext cx="8458200" cy="4832092"/>
          </a:xfrm>
          <a:prstGeom prst="rect">
            <a:avLst/>
          </a:prstGeom>
        </p:spPr>
        <p:txBody>
          <a:bodyPr wrap="square">
            <a:spAutoFit/>
          </a:bodyPr>
          <a:lstStyle/>
          <a:p>
            <a:r>
              <a:rPr lang="en-US" sz="1100" dirty="0"/>
              <a:t># Loop for average of many training / test partition</a:t>
            </a:r>
          </a:p>
          <a:p>
            <a:endParaRPr lang="en-US" sz="1100" dirty="0"/>
          </a:p>
          <a:p>
            <a:r>
              <a:rPr lang="en-US" sz="1100" dirty="0" err="1"/>
              <a:t>irisVersVirg</a:t>
            </a:r>
            <a:r>
              <a:rPr lang="en-US" sz="1100" dirty="0"/>
              <a:t> = iris %&gt;% filter(Species == "versicolor" | Species == "virginica")</a:t>
            </a:r>
          </a:p>
          <a:p>
            <a:r>
              <a:rPr lang="en-US" sz="1100" dirty="0" err="1"/>
              <a:t>irisVersVirg</a:t>
            </a:r>
            <a:r>
              <a:rPr lang="en-US" sz="1100" dirty="0"/>
              <a:t> = </a:t>
            </a:r>
            <a:r>
              <a:rPr lang="en-US" sz="1100" dirty="0" err="1"/>
              <a:t>droplevels</a:t>
            </a:r>
            <a:r>
              <a:rPr lang="en-US" sz="1100" dirty="0"/>
              <a:t>(</a:t>
            </a:r>
            <a:r>
              <a:rPr lang="en-US" sz="1100" dirty="0" err="1"/>
              <a:t>irisVersVirg,exclude</a:t>
            </a:r>
            <a:r>
              <a:rPr lang="en-US" sz="1100" dirty="0"/>
              <a:t> = "</a:t>
            </a:r>
            <a:r>
              <a:rPr lang="en-US" sz="1100" dirty="0" err="1"/>
              <a:t>setosa</a:t>
            </a:r>
            <a:r>
              <a:rPr lang="en-US" sz="1100" dirty="0"/>
              <a:t>")</a:t>
            </a:r>
          </a:p>
          <a:p>
            <a:r>
              <a:rPr lang="en-US" sz="1100" dirty="0"/>
              <a:t>summary(</a:t>
            </a:r>
            <a:r>
              <a:rPr lang="en-US" sz="1100" dirty="0" err="1"/>
              <a:t>irisVersVirg</a:t>
            </a:r>
            <a:r>
              <a:rPr lang="en-US" sz="1100" dirty="0"/>
              <a:t>)</a:t>
            </a:r>
          </a:p>
          <a:p>
            <a:endParaRPr lang="en-US" sz="1100" dirty="0"/>
          </a:p>
          <a:p>
            <a:r>
              <a:rPr lang="en-US" sz="1100" dirty="0"/>
              <a:t>iterations = 100</a:t>
            </a:r>
          </a:p>
          <a:p>
            <a:endParaRPr lang="en-US" sz="1100" dirty="0"/>
          </a:p>
          <a:p>
            <a:r>
              <a:rPr lang="en-US" sz="1100" dirty="0" err="1"/>
              <a:t>masterAcc</a:t>
            </a:r>
            <a:r>
              <a:rPr lang="en-US" sz="1100" dirty="0"/>
              <a:t> = matrix(</a:t>
            </a:r>
            <a:r>
              <a:rPr lang="en-US" sz="1100" dirty="0" err="1"/>
              <a:t>nrow</a:t>
            </a:r>
            <a:r>
              <a:rPr lang="en-US" sz="1100" dirty="0"/>
              <a:t> = iterations)</a:t>
            </a:r>
          </a:p>
          <a:p>
            <a:endParaRPr lang="en-US" sz="1100" dirty="0"/>
          </a:p>
          <a:p>
            <a:r>
              <a:rPr lang="en-US" sz="1100" dirty="0" err="1"/>
              <a:t>splitPerc</a:t>
            </a:r>
            <a:r>
              <a:rPr lang="en-US" sz="1100" dirty="0"/>
              <a:t> = .8 #Training / Test split Percentage</a:t>
            </a:r>
          </a:p>
          <a:p>
            <a:r>
              <a:rPr lang="en-US" sz="1100" dirty="0"/>
              <a:t>  </a:t>
            </a:r>
          </a:p>
          <a:p>
            <a:r>
              <a:rPr lang="en-US" sz="1100" dirty="0"/>
              <a:t>for(j in 1:iterations)</a:t>
            </a:r>
          </a:p>
          <a:p>
            <a:r>
              <a:rPr lang="en-US" sz="1100" dirty="0"/>
              <a:t>{</a:t>
            </a:r>
          </a:p>
          <a:p>
            <a:endParaRPr lang="en-US" sz="1100" dirty="0"/>
          </a:p>
          <a:p>
            <a:r>
              <a:rPr lang="en-US" sz="1100" dirty="0" err="1"/>
              <a:t>trainIndices</a:t>
            </a:r>
            <a:r>
              <a:rPr lang="en-US" sz="1100" dirty="0"/>
              <a:t> = sample(1:dim(</a:t>
            </a:r>
            <a:r>
              <a:rPr lang="en-US" sz="1100" dirty="0" err="1"/>
              <a:t>irisVersVirg</a:t>
            </a:r>
            <a:r>
              <a:rPr lang="en-US" sz="1100" dirty="0"/>
              <a:t>)[1],round(</a:t>
            </a:r>
            <a:r>
              <a:rPr lang="en-US" sz="1100" dirty="0" err="1"/>
              <a:t>splitPerc</a:t>
            </a:r>
            <a:r>
              <a:rPr lang="en-US" sz="1100" dirty="0"/>
              <a:t> * dim(</a:t>
            </a:r>
            <a:r>
              <a:rPr lang="en-US" sz="1100" dirty="0" err="1"/>
              <a:t>irisVersVirg</a:t>
            </a:r>
            <a:r>
              <a:rPr lang="en-US" sz="1100" dirty="0"/>
              <a:t>)[1]))</a:t>
            </a:r>
          </a:p>
          <a:p>
            <a:r>
              <a:rPr lang="en-US" sz="1100" dirty="0"/>
              <a:t>train = </a:t>
            </a:r>
            <a:r>
              <a:rPr lang="en-US" sz="1100" dirty="0" err="1"/>
              <a:t>irisVersVirg</a:t>
            </a:r>
            <a:r>
              <a:rPr lang="en-US" sz="1100" dirty="0"/>
              <a:t>[</a:t>
            </a:r>
            <a:r>
              <a:rPr lang="en-US" sz="1100" dirty="0" err="1"/>
              <a:t>trainIndices</a:t>
            </a:r>
            <a:r>
              <a:rPr lang="en-US" sz="1100" dirty="0"/>
              <a:t>,]</a:t>
            </a:r>
          </a:p>
          <a:p>
            <a:r>
              <a:rPr lang="en-US" sz="1100" dirty="0"/>
              <a:t>test = </a:t>
            </a:r>
            <a:r>
              <a:rPr lang="en-US" sz="1100" dirty="0" err="1"/>
              <a:t>irisVersVirg</a:t>
            </a:r>
            <a:r>
              <a:rPr lang="en-US" sz="1100" dirty="0"/>
              <a:t>[-</a:t>
            </a:r>
            <a:r>
              <a:rPr lang="en-US" sz="1100" dirty="0" err="1"/>
              <a:t>trainIndices</a:t>
            </a:r>
            <a:r>
              <a:rPr lang="en-US" sz="1100" dirty="0"/>
              <a:t>,]</a:t>
            </a:r>
          </a:p>
          <a:p>
            <a:r>
              <a:rPr lang="en-US" sz="1100" dirty="0"/>
              <a:t>	</a:t>
            </a:r>
          </a:p>
          <a:p>
            <a:r>
              <a:rPr lang="en-US" sz="1100" dirty="0"/>
              <a:t>model = </a:t>
            </a:r>
            <a:r>
              <a:rPr lang="en-US" sz="1100" dirty="0" err="1"/>
              <a:t>naiveBayes</a:t>
            </a:r>
            <a:r>
              <a:rPr lang="en-US" sz="1100" dirty="0"/>
              <a:t>(train[,c(1,2)],</a:t>
            </a:r>
            <a:r>
              <a:rPr lang="en-US" sz="1100" dirty="0" err="1"/>
              <a:t>train$Species</a:t>
            </a:r>
            <a:r>
              <a:rPr lang="en-US" sz="1100" dirty="0"/>
              <a:t>)</a:t>
            </a:r>
          </a:p>
          <a:p>
            <a:r>
              <a:rPr lang="en-US" sz="1100" dirty="0"/>
              <a:t>table(</a:t>
            </a:r>
            <a:r>
              <a:rPr lang="en-US" sz="1100" dirty="0" err="1"/>
              <a:t>test$Species,predict</a:t>
            </a:r>
            <a:r>
              <a:rPr lang="en-US" sz="1100" dirty="0"/>
              <a:t>(</a:t>
            </a:r>
            <a:r>
              <a:rPr lang="en-US" sz="1100" dirty="0" err="1"/>
              <a:t>model,test</a:t>
            </a:r>
            <a:r>
              <a:rPr lang="en-US" sz="1100" dirty="0"/>
              <a:t>[,c(1,2)]))</a:t>
            </a:r>
          </a:p>
          <a:p>
            <a:r>
              <a:rPr lang="en-US" sz="1100" dirty="0"/>
              <a:t>CM = </a:t>
            </a:r>
            <a:r>
              <a:rPr lang="en-US" sz="1100" dirty="0" err="1"/>
              <a:t>confusionMatrix</a:t>
            </a:r>
            <a:r>
              <a:rPr lang="en-US" sz="1100" dirty="0"/>
              <a:t>(table(</a:t>
            </a:r>
            <a:r>
              <a:rPr lang="en-US" sz="1100" dirty="0" err="1"/>
              <a:t>test$Species,predict</a:t>
            </a:r>
            <a:r>
              <a:rPr lang="en-US" sz="1100" dirty="0"/>
              <a:t>(</a:t>
            </a:r>
            <a:r>
              <a:rPr lang="en-US" sz="1100" dirty="0" err="1"/>
              <a:t>model,test</a:t>
            </a:r>
            <a:r>
              <a:rPr lang="en-US" sz="1100" dirty="0"/>
              <a:t>[,c(1,2)])))</a:t>
            </a:r>
          </a:p>
          <a:p>
            <a:r>
              <a:rPr lang="en-US" sz="1100" dirty="0" err="1"/>
              <a:t>masterAcc</a:t>
            </a:r>
            <a:r>
              <a:rPr lang="en-US" sz="1100" dirty="0"/>
              <a:t>[j] = </a:t>
            </a:r>
            <a:r>
              <a:rPr lang="en-US" sz="1100" dirty="0" err="1"/>
              <a:t>CM$overall</a:t>
            </a:r>
            <a:r>
              <a:rPr lang="en-US" sz="1100" dirty="0"/>
              <a:t>[1]</a:t>
            </a:r>
          </a:p>
          <a:p>
            <a:r>
              <a:rPr lang="en-US" sz="1100" dirty="0"/>
              <a:t>}</a:t>
            </a:r>
          </a:p>
          <a:p>
            <a:endParaRPr lang="en-US" sz="1100" dirty="0"/>
          </a:p>
          <a:p>
            <a:r>
              <a:rPr lang="en-US" sz="1100" dirty="0" err="1"/>
              <a:t>MeanAcc</a:t>
            </a:r>
            <a:r>
              <a:rPr lang="en-US" sz="1100" dirty="0"/>
              <a:t> = </a:t>
            </a:r>
            <a:r>
              <a:rPr lang="en-US" sz="1100" dirty="0" err="1"/>
              <a:t>colMeans</a:t>
            </a:r>
            <a:r>
              <a:rPr lang="en-US" sz="1100" dirty="0"/>
              <a:t>(</a:t>
            </a:r>
            <a:r>
              <a:rPr lang="en-US" sz="1100" dirty="0" err="1"/>
              <a:t>masterAcc</a:t>
            </a:r>
            <a:r>
              <a:rPr lang="en-US" sz="1100" dirty="0"/>
              <a:t>)</a:t>
            </a:r>
          </a:p>
          <a:p>
            <a:endParaRPr lang="en-US" sz="1100" dirty="0"/>
          </a:p>
          <a:p>
            <a:r>
              <a:rPr lang="en-US" sz="1100" dirty="0" err="1"/>
              <a:t>MeanAcc</a:t>
            </a:r>
            <a:endParaRPr lang="en-US" sz="1100" dirty="0"/>
          </a:p>
        </p:txBody>
      </p:sp>
      <p:pic>
        <p:nvPicPr>
          <p:cNvPr id="3" name="Picture 2">
            <a:extLst>
              <a:ext uri="{FF2B5EF4-FFF2-40B4-BE49-F238E27FC236}">
                <a16:creationId xmlns:a16="http://schemas.microsoft.com/office/drawing/2014/main" id="{74DE33A9-B7E4-1442-AA15-80961E4B352F}"/>
              </a:ext>
            </a:extLst>
          </p:cNvPr>
          <p:cNvPicPr>
            <a:picLocks noChangeAspect="1"/>
          </p:cNvPicPr>
          <p:nvPr/>
        </p:nvPicPr>
        <p:blipFill>
          <a:blip r:embed="rId2"/>
          <a:stretch>
            <a:fillRect/>
          </a:stretch>
        </p:blipFill>
        <p:spPr>
          <a:xfrm>
            <a:off x="3657600" y="5710964"/>
            <a:ext cx="1054100" cy="520700"/>
          </a:xfrm>
          <a:prstGeom prst="rect">
            <a:avLst/>
          </a:prstGeom>
        </p:spPr>
      </p:pic>
    </p:spTree>
    <p:extLst>
      <p:ext uri="{BB962C8B-B14F-4D97-AF65-F5344CB8AC3E}">
        <p14:creationId xmlns:p14="http://schemas.microsoft.com/office/powerpoint/2010/main" val="1832241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785C2C-5A3E-564B-92EE-37C090EFB459}"/>
              </a:ext>
            </a:extLst>
          </p:cNvPr>
          <p:cNvPicPr>
            <a:picLocks noChangeAspect="1"/>
          </p:cNvPicPr>
          <p:nvPr/>
        </p:nvPicPr>
        <p:blipFill>
          <a:blip r:embed="rId2"/>
          <a:stretch>
            <a:fillRect/>
          </a:stretch>
        </p:blipFill>
        <p:spPr>
          <a:xfrm>
            <a:off x="5078213" y="4178300"/>
            <a:ext cx="3860800" cy="2527300"/>
          </a:xfrm>
          <a:prstGeom prst="rect">
            <a:avLst/>
          </a:prstGeom>
        </p:spPr>
      </p:pic>
      <p:sp>
        <p:nvSpPr>
          <p:cNvPr id="2" name="Title 1">
            <a:extLst>
              <a:ext uri="{FF2B5EF4-FFF2-40B4-BE49-F238E27FC236}">
                <a16:creationId xmlns:a16="http://schemas.microsoft.com/office/drawing/2014/main" id="{0A156322-444B-DF4B-B2A4-A68C9CA487DB}"/>
              </a:ext>
            </a:extLst>
          </p:cNvPr>
          <p:cNvSpPr>
            <a:spLocks noGrp="1"/>
          </p:cNvSpPr>
          <p:nvPr>
            <p:ph type="title"/>
          </p:nvPr>
        </p:nvSpPr>
        <p:spPr/>
        <p:txBody>
          <a:bodyPr/>
          <a:lstStyle/>
          <a:p>
            <a:r>
              <a:rPr lang="en-US" dirty="0"/>
              <a:t>Example: Versicolor v. Virginica</a:t>
            </a:r>
          </a:p>
        </p:txBody>
      </p:sp>
      <p:sp>
        <p:nvSpPr>
          <p:cNvPr id="4" name="Rectangle 3">
            <a:extLst>
              <a:ext uri="{FF2B5EF4-FFF2-40B4-BE49-F238E27FC236}">
                <a16:creationId xmlns:a16="http://schemas.microsoft.com/office/drawing/2014/main" id="{B674E89A-F916-024E-9B35-A088CEC32D6C}"/>
              </a:ext>
            </a:extLst>
          </p:cNvPr>
          <p:cNvSpPr/>
          <p:nvPr/>
        </p:nvSpPr>
        <p:spPr>
          <a:xfrm>
            <a:off x="228600" y="1447800"/>
            <a:ext cx="8458200" cy="5262979"/>
          </a:xfrm>
          <a:prstGeom prst="rect">
            <a:avLst/>
          </a:prstGeom>
        </p:spPr>
        <p:txBody>
          <a:bodyPr wrap="square">
            <a:spAutoFit/>
          </a:bodyPr>
          <a:lstStyle/>
          <a:p>
            <a:r>
              <a:rPr lang="en-US" sz="1200" dirty="0"/>
              <a:t># Loop for many k and the average of many training / test partition</a:t>
            </a:r>
          </a:p>
          <a:p>
            <a:r>
              <a:rPr lang="en-US" sz="1200" dirty="0" err="1"/>
              <a:t>set.seed</a:t>
            </a:r>
            <a:r>
              <a:rPr lang="en-US" sz="1200" dirty="0"/>
              <a:t>(1)</a:t>
            </a:r>
          </a:p>
          <a:p>
            <a:r>
              <a:rPr lang="en-US" sz="1200" dirty="0" err="1"/>
              <a:t>splitPerc</a:t>
            </a:r>
            <a:r>
              <a:rPr lang="en-US" sz="1200" dirty="0"/>
              <a:t> = .8</a:t>
            </a:r>
          </a:p>
          <a:p>
            <a:r>
              <a:rPr lang="en-US" sz="1200" dirty="0"/>
              <a:t>iterations = 500</a:t>
            </a:r>
          </a:p>
          <a:p>
            <a:r>
              <a:rPr lang="en-US" sz="1200" dirty="0" err="1"/>
              <a:t>numks</a:t>
            </a:r>
            <a:r>
              <a:rPr lang="en-US" sz="1200" dirty="0"/>
              <a:t> = 60</a:t>
            </a:r>
          </a:p>
          <a:p>
            <a:r>
              <a:rPr lang="en-US" sz="1200" dirty="0" err="1"/>
              <a:t>masterAcc</a:t>
            </a:r>
            <a:r>
              <a:rPr lang="en-US" sz="1200" dirty="0"/>
              <a:t> = matrix(</a:t>
            </a:r>
            <a:r>
              <a:rPr lang="en-US" sz="1200" dirty="0" err="1"/>
              <a:t>nrow</a:t>
            </a:r>
            <a:r>
              <a:rPr lang="en-US" sz="1200" dirty="0"/>
              <a:t> = iterations, </a:t>
            </a:r>
            <a:r>
              <a:rPr lang="en-US" sz="1200" dirty="0" err="1"/>
              <a:t>ncol</a:t>
            </a:r>
            <a:r>
              <a:rPr lang="en-US" sz="1200" dirty="0"/>
              <a:t> = </a:t>
            </a:r>
            <a:r>
              <a:rPr lang="en-US" sz="1200" dirty="0" err="1"/>
              <a:t>numks</a:t>
            </a:r>
            <a:r>
              <a:rPr lang="en-US" sz="1200" dirty="0"/>
              <a:t>)</a:t>
            </a:r>
          </a:p>
          <a:p>
            <a:r>
              <a:rPr lang="en-US" sz="1200" dirty="0"/>
              <a:t>  </a:t>
            </a:r>
          </a:p>
          <a:p>
            <a:r>
              <a:rPr lang="en-US" sz="1200" dirty="0"/>
              <a:t>for(j in 1:iterations)</a:t>
            </a:r>
          </a:p>
          <a:p>
            <a:r>
              <a:rPr lang="en-US" sz="1200" dirty="0"/>
              <a:t>{</a:t>
            </a:r>
          </a:p>
          <a:p>
            <a:r>
              <a:rPr lang="en-US" sz="1200" dirty="0" err="1"/>
              <a:t>accs</a:t>
            </a:r>
            <a:r>
              <a:rPr lang="en-US" sz="1200" dirty="0"/>
              <a:t> = </a:t>
            </a:r>
            <a:r>
              <a:rPr lang="en-US" sz="1200" dirty="0" err="1"/>
              <a:t>data.frame</a:t>
            </a:r>
            <a:r>
              <a:rPr lang="en-US" sz="1200" dirty="0"/>
              <a:t>(accuracy = numeric(60), k = numeric(60))</a:t>
            </a:r>
          </a:p>
          <a:p>
            <a:r>
              <a:rPr lang="en-US" sz="1200" dirty="0" err="1"/>
              <a:t>trainIndices</a:t>
            </a:r>
            <a:r>
              <a:rPr lang="en-US" sz="1200" dirty="0"/>
              <a:t> = sample(1:dim(</a:t>
            </a:r>
            <a:r>
              <a:rPr lang="en-US" sz="1200" dirty="0" err="1"/>
              <a:t>irisVersVirg</a:t>
            </a:r>
            <a:r>
              <a:rPr lang="en-US" sz="1200" dirty="0"/>
              <a:t>)[1],round(</a:t>
            </a:r>
            <a:r>
              <a:rPr lang="en-US" sz="1200" dirty="0" err="1"/>
              <a:t>splitPerc</a:t>
            </a:r>
            <a:r>
              <a:rPr lang="en-US" sz="1200" dirty="0"/>
              <a:t> * dim(</a:t>
            </a:r>
            <a:r>
              <a:rPr lang="en-US" sz="1200" dirty="0" err="1"/>
              <a:t>irisVersVirg</a:t>
            </a:r>
            <a:r>
              <a:rPr lang="en-US" sz="1200" dirty="0"/>
              <a:t>)[1]))</a:t>
            </a:r>
          </a:p>
          <a:p>
            <a:r>
              <a:rPr lang="en-US" sz="1200" dirty="0"/>
              <a:t>train = </a:t>
            </a:r>
            <a:r>
              <a:rPr lang="en-US" sz="1200" dirty="0" err="1"/>
              <a:t>irisVersVirg</a:t>
            </a:r>
            <a:r>
              <a:rPr lang="en-US" sz="1200" dirty="0"/>
              <a:t>[</a:t>
            </a:r>
            <a:r>
              <a:rPr lang="en-US" sz="1200" dirty="0" err="1"/>
              <a:t>trainIndices</a:t>
            </a:r>
            <a:r>
              <a:rPr lang="en-US" sz="1200" dirty="0"/>
              <a:t>,]</a:t>
            </a:r>
          </a:p>
          <a:p>
            <a:r>
              <a:rPr lang="en-US" sz="1200" dirty="0"/>
              <a:t>test = </a:t>
            </a:r>
            <a:r>
              <a:rPr lang="en-US" sz="1200" dirty="0" err="1"/>
              <a:t>irisVersVirg</a:t>
            </a:r>
            <a:r>
              <a:rPr lang="en-US" sz="1200" dirty="0"/>
              <a:t>[-</a:t>
            </a:r>
            <a:r>
              <a:rPr lang="en-US" sz="1200" dirty="0" err="1"/>
              <a:t>trainIndices</a:t>
            </a:r>
            <a:r>
              <a:rPr lang="en-US" sz="1200" dirty="0"/>
              <a:t>,]</a:t>
            </a:r>
          </a:p>
          <a:p>
            <a:r>
              <a:rPr lang="en-US" sz="1200" dirty="0"/>
              <a:t>for(</a:t>
            </a:r>
            <a:r>
              <a:rPr lang="en-US" sz="1200" dirty="0" err="1"/>
              <a:t>i</a:t>
            </a:r>
            <a:r>
              <a:rPr lang="en-US" sz="1200" dirty="0"/>
              <a:t> in 1:numks)</a:t>
            </a:r>
          </a:p>
          <a:p>
            <a:r>
              <a:rPr lang="en-US" sz="1200" dirty="0"/>
              <a:t>{</a:t>
            </a:r>
          </a:p>
          <a:p>
            <a:r>
              <a:rPr lang="en-US" sz="1200" dirty="0"/>
              <a:t>  classifications = </a:t>
            </a:r>
            <a:r>
              <a:rPr lang="en-US" sz="1200" dirty="0" err="1"/>
              <a:t>knn</a:t>
            </a:r>
            <a:r>
              <a:rPr lang="en-US" sz="1200" dirty="0"/>
              <a:t>(train[,c(1,2)],test[,c(1,2)],</a:t>
            </a:r>
            <a:r>
              <a:rPr lang="en-US" sz="1200" dirty="0" err="1"/>
              <a:t>train$Species</a:t>
            </a:r>
            <a:r>
              <a:rPr lang="en-US" sz="1200" dirty="0"/>
              <a:t>, </a:t>
            </a:r>
            <a:r>
              <a:rPr lang="en-US" sz="1200" dirty="0" err="1"/>
              <a:t>prob</a:t>
            </a:r>
            <a:r>
              <a:rPr lang="en-US" sz="1200" dirty="0"/>
              <a:t> = TRUE, k = </a:t>
            </a:r>
            <a:r>
              <a:rPr lang="en-US" sz="1200" dirty="0" err="1"/>
              <a:t>i</a:t>
            </a:r>
            <a:r>
              <a:rPr lang="en-US" sz="1200" dirty="0"/>
              <a:t>)</a:t>
            </a:r>
          </a:p>
          <a:p>
            <a:r>
              <a:rPr lang="en-US" sz="1200" dirty="0"/>
              <a:t>  table(</a:t>
            </a:r>
            <a:r>
              <a:rPr lang="en-US" sz="1200" dirty="0" err="1"/>
              <a:t>test$Species,classifications</a:t>
            </a:r>
            <a:r>
              <a:rPr lang="en-US" sz="1200" dirty="0"/>
              <a:t>)</a:t>
            </a:r>
          </a:p>
          <a:p>
            <a:r>
              <a:rPr lang="en-US" sz="1200" dirty="0"/>
              <a:t>  CM = </a:t>
            </a:r>
            <a:r>
              <a:rPr lang="en-US" sz="1200" dirty="0" err="1"/>
              <a:t>confusionMatrix</a:t>
            </a:r>
            <a:r>
              <a:rPr lang="en-US" sz="1200" dirty="0"/>
              <a:t>(table(</a:t>
            </a:r>
            <a:r>
              <a:rPr lang="en-US" sz="1200" dirty="0" err="1"/>
              <a:t>test$Species,classifications</a:t>
            </a:r>
            <a:r>
              <a:rPr lang="en-US" sz="1200" dirty="0"/>
              <a:t>))</a:t>
            </a:r>
          </a:p>
          <a:p>
            <a:r>
              <a:rPr lang="en-US" sz="1200" dirty="0"/>
              <a:t>  </a:t>
            </a:r>
            <a:r>
              <a:rPr lang="en-US" sz="1200" dirty="0" err="1"/>
              <a:t>masterAcc</a:t>
            </a:r>
            <a:r>
              <a:rPr lang="en-US" sz="1200" dirty="0"/>
              <a:t>[</a:t>
            </a:r>
            <a:r>
              <a:rPr lang="en-US" sz="1200" dirty="0" err="1"/>
              <a:t>j,i</a:t>
            </a:r>
            <a:r>
              <a:rPr lang="en-US" sz="1200" dirty="0"/>
              <a:t>] = </a:t>
            </a:r>
            <a:r>
              <a:rPr lang="en-US" sz="1200" dirty="0" err="1"/>
              <a:t>CM$overall</a:t>
            </a:r>
            <a:r>
              <a:rPr lang="en-US" sz="1200" dirty="0"/>
              <a:t>[1]</a:t>
            </a:r>
          </a:p>
          <a:p>
            <a:r>
              <a:rPr lang="en-US" sz="1200" dirty="0"/>
              <a:t>}</a:t>
            </a:r>
          </a:p>
          <a:p>
            <a:endParaRPr lang="en-US" sz="1200" dirty="0"/>
          </a:p>
          <a:p>
            <a:r>
              <a:rPr lang="en-US" sz="1200" dirty="0"/>
              <a:t>}</a:t>
            </a:r>
          </a:p>
          <a:p>
            <a:endParaRPr lang="en-US" sz="1200" dirty="0"/>
          </a:p>
          <a:p>
            <a:r>
              <a:rPr lang="en-US" sz="1200" dirty="0" err="1"/>
              <a:t>MeanAcc</a:t>
            </a:r>
            <a:r>
              <a:rPr lang="en-US" sz="1200" dirty="0"/>
              <a:t> = </a:t>
            </a:r>
            <a:r>
              <a:rPr lang="en-US" sz="1200" dirty="0" err="1"/>
              <a:t>colMeans</a:t>
            </a:r>
            <a:r>
              <a:rPr lang="en-US" sz="1200" dirty="0"/>
              <a:t>(</a:t>
            </a:r>
            <a:r>
              <a:rPr lang="en-US" sz="1200" dirty="0" err="1"/>
              <a:t>masterAcc</a:t>
            </a:r>
            <a:r>
              <a:rPr lang="en-US" sz="1200" dirty="0"/>
              <a:t>)</a:t>
            </a:r>
          </a:p>
          <a:p>
            <a:endParaRPr lang="en-US" sz="1200" dirty="0"/>
          </a:p>
          <a:p>
            <a:r>
              <a:rPr lang="en-US" sz="1200" dirty="0"/>
              <a:t>plot(</a:t>
            </a:r>
            <a:r>
              <a:rPr lang="en-US" sz="1200" dirty="0" err="1"/>
              <a:t>seq</a:t>
            </a:r>
            <a:r>
              <a:rPr lang="en-US" sz="1200" dirty="0"/>
              <a:t>(1,numks,1),</a:t>
            </a:r>
            <a:r>
              <a:rPr lang="en-US" sz="1200" dirty="0" err="1"/>
              <a:t>MeanAcc</a:t>
            </a:r>
            <a:r>
              <a:rPr lang="en-US" sz="1200" dirty="0"/>
              <a:t>, type = "l")</a:t>
            </a:r>
          </a:p>
          <a:p>
            <a:r>
              <a:rPr lang="en-US" sz="1200" dirty="0" err="1"/>
              <a:t>which.max</a:t>
            </a:r>
            <a:r>
              <a:rPr lang="en-US" sz="1200" dirty="0"/>
              <a:t>(</a:t>
            </a:r>
            <a:r>
              <a:rPr lang="en-US" sz="1200" dirty="0" err="1"/>
              <a:t>MeanAcc</a:t>
            </a:r>
            <a:r>
              <a:rPr lang="en-US" sz="1200" dirty="0"/>
              <a:t>)</a:t>
            </a:r>
          </a:p>
          <a:p>
            <a:r>
              <a:rPr lang="en-US" sz="1200" dirty="0"/>
              <a:t>max(</a:t>
            </a:r>
            <a:r>
              <a:rPr lang="en-US" sz="1200" dirty="0" err="1"/>
              <a:t>MeanAcc</a:t>
            </a:r>
            <a:r>
              <a:rPr lang="en-US" sz="1200" dirty="0"/>
              <a:t>)</a:t>
            </a:r>
          </a:p>
        </p:txBody>
      </p:sp>
      <p:pic>
        <p:nvPicPr>
          <p:cNvPr id="3" name="Picture 2">
            <a:extLst>
              <a:ext uri="{FF2B5EF4-FFF2-40B4-BE49-F238E27FC236}">
                <a16:creationId xmlns:a16="http://schemas.microsoft.com/office/drawing/2014/main" id="{050326D8-2453-DE49-84F9-C789598E6126}"/>
              </a:ext>
            </a:extLst>
          </p:cNvPr>
          <p:cNvPicPr>
            <a:picLocks noChangeAspect="1"/>
          </p:cNvPicPr>
          <p:nvPr/>
        </p:nvPicPr>
        <p:blipFill>
          <a:blip r:embed="rId3"/>
          <a:stretch>
            <a:fillRect/>
          </a:stretch>
        </p:blipFill>
        <p:spPr>
          <a:xfrm>
            <a:off x="3109713" y="5257800"/>
            <a:ext cx="1968500" cy="927100"/>
          </a:xfrm>
          <a:prstGeom prst="rect">
            <a:avLst/>
          </a:prstGeom>
        </p:spPr>
      </p:pic>
    </p:spTree>
    <p:extLst>
      <p:ext uri="{BB962C8B-B14F-4D97-AF65-F5344CB8AC3E}">
        <p14:creationId xmlns:p14="http://schemas.microsoft.com/office/powerpoint/2010/main" val="651055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424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86800" cy="900546"/>
          </a:xfrm>
        </p:spPr>
        <p:txBody>
          <a:bodyPr>
            <a:normAutofit fontScale="90000"/>
          </a:bodyPr>
          <a:lstStyle/>
          <a:p>
            <a:r>
              <a:rPr lang="en-US" sz="3900"/>
              <a:t>Example | Iris Data and NB with Multinomial Responses</a:t>
            </a:r>
            <a:endParaRPr lang="en-US" sz="3900" dirty="0"/>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86950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C8EB50-FDB7-794E-BA9D-DC6322392C9A}"/>
              </a:ext>
            </a:extLst>
          </p:cNvPr>
          <p:cNvPicPr>
            <a:picLocks noChangeAspect="1"/>
          </p:cNvPicPr>
          <p:nvPr/>
        </p:nvPicPr>
        <p:blipFill>
          <a:blip r:embed="rId2"/>
          <a:stretch>
            <a:fillRect/>
          </a:stretch>
        </p:blipFill>
        <p:spPr>
          <a:xfrm>
            <a:off x="830684" y="1524000"/>
            <a:ext cx="7482632" cy="5020235"/>
          </a:xfrm>
          <a:prstGeom prst="rect">
            <a:avLst/>
          </a:prstGeom>
        </p:spPr>
      </p:pic>
      <p:sp>
        <p:nvSpPr>
          <p:cNvPr id="2" name="Title 1">
            <a:extLst>
              <a:ext uri="{FF2B5EF4-FFF2-40B4-BE49-F238E27FC236}">
                <a16:creationId xmlns:a16="http://schemas.microsoft.com/office/drawing/2014/main" id="{C4D1E199-2786-7749-BD33-701AB44AE314}"/>
              </a:ext>
            </a:extLst>
          </p:cNvPr>
          <p:cNvSpPr>
            <a:spLocks noGrp="1"/>
          </p:cNvSpPr>
          <p:nvPr>
            <p:ph type="title"/>
          </p:nvPr>
        </p:nvSpPr>
        <p:spPr/>
        <p:txBody>
          <a:bodyPr/>
          <a:lstStyle/>
          <a:p>
            <a:r>
              <a:rPr lang="en-US" dirty="0"/>
              <a:t>Example: Iris Data</a:t>
            </a:r>
          </a:p>
        </p:txBody>
      </p:sp>
      <p:sp>
        <p:nvSpPr>
          <p:cNvPr id="5" name="Rectangle 4">
            <a:extLst>
              <a:ext uri="{FF2B5EF4-FFF2-40B4-BE49-F238E27FC236}">
                <a16:creationId xmlns:a16="http://schemas.microsoft.com/office/drawing/2014/main" id="{0915A87E-E7C9-FA44-BC9A-58DBF7291D6E}"/>
              </a:ext>
            </a:extLst>
          </p:cNvPr>
          <p:cNvSpPr/>
          <p:nvPr/>
        </p:nvSpPr>
        <p:spPr>
          <a:xfrm>
            <a:off x="7315200" y="3352800"/>
            <a:ext cx="907378"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D27F1A-F707-5042-960E-AED745A7C722}"/>
              </a:ext>
            </a:extLst>
          </p:cNvPr>
          <p:cNvSpPr/>
          <p:nvPr/>
        </p:nvSpPr>
        <p:spPr>
          <a:xfrm>
            <a:off x="190500" y="7052554"/>
            <a:ext cx="8763000" cy="369332"/>
          </a:xfrm>
          <a:prstGeom prst="rect">
            <a:avLst/>
          </a:prstGeom>
        </p:spPr>
        <p:txBody>
          <a:bodyPr wrap="square">
            <a:spAutoFit/>
          </a:bodyPr>
          <a:lstStyle/>
          <a:p>
            <a:r>
              <a:rPr lang="en-US" dirty="0"/>
              <a:t>iris %&gt;% </a:t>
            </a:r>
            <a:r>
              <a:rPr lang="en-US" dirty="0" err="1"/>
              <a:t>ggplot</a:t>
            </a:r>
            <a:r>
              <a:rPr lang="en-US" dirty="0"/>
              <a:t>(</a:t>
            </a:r>
            <a:r>
              <a:rPr lang="en-US" dirty="0" err="1"/>
              <a:t>aes</a:t>
            </a:r>
            <a:r>
              <a:rPr lang="en-US" dirty="0"/>
              <a:t>(x = </a:t>
            </a:r>
            <a:r>
              <a:rPr lang="en-US" dirty="0" err="1"/>
              <a:t>Sepal.Length,Sepal.Width,color</a:t>
            </a:r>
            <a:r>
              <a:rPr lang="en-US" dirty="0"/>
              <a:t> = Species)) + </a:t>
            </a:r>
            <a:r>
              <a:rPr lang="en-US" dirty="0" err="1"/>
              <a:t>geom_point</a:t>
            </a:r>
            <a:r>
              <a:rPr lang="en-US" dirty="0"/>
              <a:t>()</a:t>
            </a:r>
          </a:p>
        </p:txBody>
      </p:sp>
    </p:spTree>
    <p:extLst>
      <p:ext uri="{BB962C8B-B14F-4D97-AF65-F5344CB8AC3E}">
        <p14:creationId xmlns:p14="http://schemas.microsoft.com/office/powerpoint/2010/main" val="375726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C1B-13F8-874A-B193-6415FA11A491}"/>
              </a:ext>
            </a:extLst>
          </p:cNvPr>
          <p:cNvSpPr>
            <a:spLocks noGrp="1"/>
          </p:cNvSpPr>
          <p:nvPr>
            <p:ph type="title"/>
          </p:nvPr>
        </p:nvSpPr>
        <p:spPr/>
        <p:txBody>
          <a:bodyPr/>
          <a:lstStyle/>
          <a:p>
            <a:r>
              <a:rPr lang="en-US" dirty="0"/>
              <a:t>Example: Iris Data | Evaluation</a:t>
            </a:r>
          </a:p>
        </p:txBody>
      </p:sp>
      <p:sp>
        <p:nvSpPr>
          <p:cNvPr id="4" name="Rectangle 3">
            <a:extLst>
              <a:ext uri="{FF2B5EF4-FFF2-40B4-BE49-F238E27FC236}">
                <a16:creationId xmlns:a16="http://schemas.microsoft.com/office/drawing/2014/main" id="{FA0292F1-B442-6241-8345-2891E0653890}"/>
              </a:ext>
            </a:extLst>
          </p:cNvPr>
          <p:cNvSpPr/>
          <p:nvPr/>
        </p:nvSpPr>
        <p:spPr>
          <a:xfrm>
            <a:off x="228600" y="2057400"/>
            <a:ext cx="6858000" cy="3785652"/>
          </a:xfrm>
          <a:prstGeom prst="rect">
            <a:avLst/>
          </a:prstGeom>
        </p:spPr>
        <p:txBody>
          <a:bodyPr wrap="square">
            <a:spAutoFit/>
          </a:bodyPr>
          <a:lstStyle/>
          <a:p>
            <a:r>
              <a:rPr lang="en-US" sz="1600" dirty="0"/>
              <a:t>#Leave 1 out CV</a:t>
            </a:r>
          </a:p>
          <a:p>
            <a:endParaRPr lang="en-US" sz="1600" dirty="0"/>
          </a:p>
          <a:p>
            <a:r>
              <a:rPr lang="en-US" sz="1600" dirty="0" err="1"/>
              <a:t>confusionMatrix</a:t>
            </a:r>
            <a:r>
              <a:rPr lang="en-US" sz="1600" dirty="0"/>
              <a:t>(table(iris[,5],</a:t>
            </a:r>
            <a:r>
              <a:rPr lang="en-US" sz="1600" dirty="0" err="1"/>
              <a:t>knn.cv</a:t>
            </a:r>
            <a:r>
              <a:rPr lang="en-US" sz="1600" dirty="0"/>
              <a:t>(iris[,c(1,2)],iris[,5],k = 3)))</a:t>
            </a:r>
          </a:p>
          <a:p>
            <a:endParaRPr lang="en-US" sz="1600" dirty="0"/>
          </a:p>
          <a:p>
            <a:endParaRPr lang="en-US" sz="1600" dirty="0"/>
          </a:p>
          <a:p>
            <a:endParaRPr lang="en-US" sz="1600" dirty="0"/>
          </a:p>
          <a:p>
            <a:endParaRPr lang="en-US" sz="1600" dirty="0"/>
          </a:p>
          <a:p>
            <a:endParaRPr lang="en-US" sz="1600" dirty="0"/>
          </a:p>
          <a:p>
            <a:r>
              <a:rPr lang="en-US" sz="1600" dirty="0" err="1"/>
              <a:t>confusionMatrix</a:t>
            </a:r>
            <a:r>
              <a:rPr lang="en-US" sz="1600" dirty="0"/>
              <a:t>(table(iris[,5],</a:t>
            </a:r>
            <a:r>
              <a:rPr lang="en-US" sz="1600" dirty="0" err="1"/>
              <a:t>knn.cv</a:t>
            </a:r>
            <a:r>
              <a:rPr lang="en-US" sz="1600" dirty="0"/>
              <a:t>(iris[,c(1,2)],iris[,5],k = 20)))</a:t>
            </a:r>
          </a:p>
          <a:p>
            <a:endParaRPr lang="en-US" sz="1600" dirty="0"/>
          </a:p>
          <a:p>
            <a:endParaRPr lang="en-US" sz="1600" dirty="0"/>
          </a:p>
          <a:p>
            <a:endParaRPr lang="en-US" sz="1600" dirty="0"/>
          </a:p>
          <a:p>
            <a:endParaRPr lang="en-US" sz="1600" dirty="0"/>
          </a:p>
          <a:p>
            <a:endParaRPr lang="en-US" sz="1600" dirty="0"/>
          </a:p>
          <a:p>
            <a:r>
              <a:rPr lang="en-US" sz="1600" dirty="0" err="1"/>
              <a:t>confusionMatrix</a:t>
            </a:r>
            <a:r>
              <a:rPr lang="en-US" sz="1600" dirty="0"/>
              <a:t>(table(iris[,5],</a:t>
            </a:r>
            <a:r>
              <a:rPr lang="en-US" sz="1600" dirty="0" err="1"/>
              <a:t>knn.cv</a:t>
            </a:r>
            <a:r>
              <a:rPr lang="en-US" sz="1600" dirty="0"/>
              <a:t>(iris[,c(1,2)],iris[,5],k = 50)))</a:t>
            </a:r>
          </a:p>
        </p:txBody>
      </p:sp>
      <p:pic>
        <p:nvPicPr>
          <p:cNvPr id="3" name="Picture 2">
            <a:extLst>
              <a:ext uri="{FF2B5EF4-FFF2-40B4-BE49-F238E27FC236}">
                <a16:creationId xmlns:a16="http://schemas.microsoft.com/office/drawing/2014/main" id="{8B4BD9D8-1D10-754B-BBB7-B65B28379D6C}"/>
              </a:ext>
            </a:extLst>
          </p:cNvPr>
          <p:cNvPicPr>
            <a:picLocks noChangeAspect="1"/>
          </p:cNvPicPr>
          <p:nvPr/>
        </p:nvPicPr>
        <p:blipFill>
          <a:blip r:embed="rId2"/>
          <a:stretch>
            <a:fillRect/>
          </a:stretch>
        </p:blipFill>
        <p:spPr>
          <a:xfrm>
            <a:off x="6078613" y="2133600"/>
            <a:ext cx="2608187" cy="1295400"/>
          </a:xfrm>
          <a:prstGeom prst="rect">
            <a:avLst/>
          </a:prstGeom>
        </p:spPr>
      </p:pic>
      <p:pic>
        <p:nvPicPr>
          <p:cNvPr id="5" name="Picture 4">
            <a:extLst>
              <a:ext uri="{FF2B5EF4-FFF2-40B4-BE49-F238E27FC236}">
                <a16:creationId xmlns:a16="http://schemas.microsoft.com/office/drawing/2014/main" id="{94149C97-2E4C-E547-8FF6-43103B4AE436}"/>
              </a:ext>
            </a:extLst>
          </p:cNvPr>
          <p:cNvPicPr>
            <a:picLocks noChangeAspect="1"/>
          </p:cNvPicPr>
          <p:nvPr/>
        </p:nvPicPr>
        <p:blipFill>
          <a:blip r:embed="rId3"/>
          <a:stretch>
            <a:fillRect/>
          </a:stretch>
        </p:blipFill>
        <p:spPr>
          <a:xfrm>
            <a:off x="6214080" y="3603569"/>
            <a:ext cx="2455787" cy="1174862"/>
          </a:xfrm>
          <a:prstGeom prst="rect">
            <a:avLst/>
          </a:prstGeom>
        </p:spPr>
      </p:pic>
      <p:pic>
        <p:nvPicPr>
          <p:cNvPr id="6" name="Picture 5">
            <a:extLst>
              <a:ext uri="{FF2B5EF4-FFF2-40B4-BE49-F238E27FC236}">
                <a16:creationId xmlns:a16="http://schemas.microsoft.com/office/drawing/2014/main" id="{24A4596B-3FE9-2B41-884D-B27682EFCED1}"/>
              </a:ext>
            </a:extLst>
          </p:cNvPr>
          <p:cNvPicPr>
            <a:picLocks noChangeAspect="1"/>
          </p:cNvPicPr>
          <p:nvPr/>
        </p:nvPicPr>
        <p:blipFill>
          <a:blip r:embed="rId4"/>
          <a:stretch>
            <a:fillRect/>
          </a:stretch>
        </p:blipFill>
        <p:spPr>
          <a:xfrm>
            <a:off x="6083206" y="5105400"/>
            <a:ext cx="2603594" cy="1250070"/>
          </a:xfrm>
          <a:prstGeom prst="rect">
            <a:avLst/>
          </a:prstGeom>
        </p:spPr>
      </p:pic>
    </p:spTree>
    <p:extLst>
      <p:ext uri="{BB962C8B-B14F-4D97-AF65-F5344CB8AC3E}">
        <p14:creationId xmlns:p14="http://schemas.microsoft.com/office/powerpoint/2010/main" val="3713124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49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8DE3-B791-0F4D-A592-C72E49B17000}"/>
              </a:ext>
            </a:extLst>
          </p:cNvPr>
          <p:cNvSpPr>
            <a:spLocks noGrp="1"/>
          </p:cNvSpPr>
          <p:nvPr>
            <p:ph type="title"/>
          </p:nvPr>
        </p:nvSpPr>
        <p:spPr/>
        <p:txBody>
          <a:bodyPr/>
          <a:lstStyle/>
          <a:p>
            <a:r>
              <a:rPr lang="en-US" dirty="0"/>
              <a:t>A Medical Test</a:t>
            </a:r>
          </a:p>
        </p:txBody>
      </p:sp>
      <p:sp>
        <p:nvSpPr>
          <p:cNvPr id="3" name="Content Placeholder 2">
            <a:extLst>
              <a:ext uri="{FF2B5EF4-FFF2-40B4-BE49-F238E27FC236}">
                <a16:creationId xmlns:a16="http://schemas.microsoft.com/office/drawing/2014/main" id="{4DF25F17-75E3-F546-8133-02B71669D08E}"/>
              </a:ext>
            </a:extLst>
          </p:cNvPr>
          <p:cNvSpPr>
            <a:spLocks noGrp="1"/>
          </p:cNvSpPr>
          <p:nvPr>
            <p:ph idx="1"/>
          </p:nvPr>
        </p:nvSpPr>
        <p:spPr>
          <a:xfrm>
            <a:off x="228600" y="1560061"/>
            <a:ext cx="8686800" cy="2239054"/>
          </a:xfrm>
        </p:spPr>
        <p:txBody>
          <a:bodyPr>
            <a:normAutofit fontScale="40000" lnSpcReduction="20000"/>
          </a:bodyPr>
          <a:lstStyle/>
          <a:p>
            <a:pPr marL="0" indent="0">
              <a:buNone/>
            </a:pPr>
            <a:r>
              <a:rPr lang="en-US" dirty="0"/>
              <a:t>Bob thinks he might have a rare disease.  He decides to take a test for this disease and the test comes back positive.  Bob decides to read a little more about the test and discovers:</a:t>
            </a:r>
          </a:p>
          <a:p>
            <a:pPr marL="0" indent="0">
              <a:buNone/>
            </a:pPr>
            <a:endParaRPr lang="en-US" dirty="0"/>
          </a:p>
          <a:p>
            <a:pPr marL="0" indent="0">
              <a:buNone/>
            </a:pPr>
            <a:r>
              <a:rPr lang="en-US" dirty="0"/>
              <a:t>For those that have the disease, 90% will test positive (indicating the presence of the disease).  </a:t>
            </a:r>
          </a:p>
          <a:p>
            <a:pPr marL="0" indent="0">
              <a:buNone/>
            </a:pPr>
            <a:r>
              <a:rPr lang="en-US" dirty="0"/>
              <a:t>For those that do not have the disease, 80% will test negative (indicating the absence of the disease).</a:t>
            </a:r>
          </a:p>
          <a:p>
            <a:pPr marL="0" indent="0">
              <a:buNone/>
            </a:pPr>
            <a:endParaRPr lang="en-US" dirty="0"/>
          </a:p>
          <a:p>
            <a:pPr marL="0" indent="0">
              <a:buNone/>
            </a:pPr>
            <a:r>
              <a:rPr lang="en-US" dirty="0"/>
              <a:t>Should Bob be worried?  </a:t>
            </a:r>
          </a:p>
          <a:p>
            <a:pPr marL="0" indent="0">
              <a:buNone/>
            </a:pPr>
            <a:endParaRPr lang="en-US" dirty="0"/>
          </a:p>
          <a:p>
            <a:pPr marL="0" indent="0">
              <a:buNone/>
            </a:pPr>
            <a:r>
              <a:rPr lang="en-US" dirty="0"/>
              <a:t>What he really wants to know is the probability that he has the disease given that the tested positive.   P( D |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C2D8E2-FF47-6B41-B417-DF0028E0E7F9}"/>
                  </a:ext>
                </a:extLst>
              </p:cNvPr>
              <p:cNvSpPr txBox="1"/>
              <p:nvPr/>
            </p:nvSpPr>
            <p:spPr>
              <a:xfrm>
                <a:off x="3229232" y="3810000"/>
                <a:ext cx="2419445"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e>
                              <m:r>
                                <a:rPr lang="en-US" b="0" i="1" smtClean="0">
                                  <a:latin typeface="Cambria Math" panose="02040503050406030204" pitchFamily="18" charset="0"/>
                                </a:rPr>
                                <m:t>𝐷</m:t>
                              </m:r>
                            </m:e>
                          </m:d>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3C2D8E2-FF47-6B41-B417-DF0028E0E7F9}"/>
                  </a:ext>
                </a:extLst>
              </p:cNvPr>
              <p:cNvSpPr txBox="1">
                <a:spLocks noRot="1" noChangeAspect="1" noMove="1" noResize="1" noEditPoints="1" noAdjustHandles="1" noChangeArrowheads="1" noChangeShapeType="1" noTextEdit="1"/>
              </p:cNvSpPr>
              <p:nvPr/>
            </p:nvSpPr>
            <p:spPr>
              <a:xfrm>
                <a:off x="3229232" y="3810000"/>
                <a:ext cx="2419445" cy="586699"/>
              </a:xfrm>
              <a:prstGeom prst="rect">
                <a:avLst/>
              </a:prstGeom>
              <a:blipFill>
                <a:blip r:embed="rId2"/>
                <a:stretch>
                  <a:fillRect l="-1042" t="-2174" r="-26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7298BAC-3394-404C-995F-9954B3A45073}"/>
                  </a:ext>
                </a:extLst>
              </p:cNvPr>
              <p:cNvSpPr/>
              <p:nvPr/>
            </p:nvSpPr>
            <p:spPr>
              <a:xfrm>
                <a:off x="628650" y="4394276"/>
                <a:ext cx="29240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e>
                        <m:e>
                          <m:r>
                            <a:rPr lang="en-US" i="1">
                              <a:latin typeface="Cambria Math" panose="02040503050406030204" pitchFamily="18" charset="0"/>
                            </a:rPr>
                            <m:t>𝐷</m:t>
                          </m:r>
                        </m:e>
                      </m:d>
                      <m:r>
                        <a:rPr lang="en-US" b="0" i="0" smtClean="0">
                          <a:latin typeface="Cambria Math" panose="02040503050406030204" pitchFamily="18" charset="0"/>
                        </a:rPr>
                        <m:t>=.9    </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b="0" i="0" smtClean="0">
                              <a:latin typeface="Cambria Math" panose="02040503050406030204" pitchFamily="18" charset="0"/>
                            </a:rPr>
                            <m:t>−</m:t>
                          </m:r>
                        </m:e>
                        <m:e>
                          <m:r>
                            <m:rPr>
                              <m:sty m:val="p"/>
                            </m:rPr>
                            <a:rPr lang="en-US" b="0" i="0" smtClean="0">
                              <a:latin typeface="Cambria Math" panose="02040503050406030204" pitchFamily="18" charset="0"/>
                            </a:rPr>
                            <m:t>D</m:t>
                          </m:r>
                        </m:e>
                      </m:d>
                      <m:r>
                        <a:rPr lang="en-US" b="0" i="0" smtClean="0">
                          <a:latin typeface="Cambria Math" panose="02040503050406030204" pitchFamily="18" charset="0"/>
                        </a:rPr>
                        <m:t>= .1</m:t>
                      </m:r>
                    </m:oMath>
                  </m:oMathPara>
                </a14:m>
                <a:endParaRPr lang="en-US" dirty="0"/>
              </a:p>
            </p:txBody>
          </p:sp>
        </mc:Choice>
        <mc:Fallback xmlns="">
          <p:sp>
            <p:nvSpPr>
              <p:cNvPr id="7" name="Rectangle 6">
                <a:extLst>
                  <a:ext uri="{FF2B5EF4-FFF2-40B4-BE49-F238E27FC236}">
                    <a16:creationId xmlns:a16="http://schemas.microsoft.com/office/drawing/2014/main" id="{D7298BAC-3394-404C-995F-9954B3A45073}"/>
                  </a:ext>
                </a:extLst>
              </p:cNvPr>
              <p:cNvSpPr>
                <a:spLocks noRot="1" noChangeAspect="1" noMove="1" noResize="1" noEditPoints="1" noAdjustHandles="1" noChangeArrowheads="1" noChangeShapeType="1" noTextEdit="1"/>
              </p:cNvSpPr>
              <p:nvPr/>
            </p:nvSpPr>
            <p:spPr>
              <a:xfrm>
                <a:off x="628650" y="4394276"/>
                <a:ext cx="2924006"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D6BA6E1-5854-D146-BBDE-D15E463D4460}"/>
                  </a:ext>
                </a:extLst>
              </p:cNvPr>
              <p:cNvSpPr/>
              <p:nvPr/>
            </p:nvSpPr>
            <p:spPr>
              <a:xfrm>
                <a:off x="628650" y="4843083"/>
                <a:ext cx="14786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a:latin typeface="Cambria Math" panose="02040503050406030204" pitchFamily="18" charset="0"/>
                        </a:rPr>
                        <m:t>=</m:t>
                      </m:r>
                      <m:r>
                        <a:rPr lang="en-US" b="0" i="0" smtClean="0">
                          <a:latin typeface="Cambria Math" panose="02040503050406030204" pitchFamily="18" charset="0"/>
                        </a:rPr>
                        <m:t>.001</m:t>
                      </m:r>
                    </m:oMath>
                  </m:oMathPara>
                </a14:m>
                <a:endParaRPr lang="en-US" dirty="0"/>
              </a:p>
            </p:txBody>
          </p:sp>
        </mc:Choice>
        <mc:Fallback xmlns="">
          <p:sp>
            <p:nvSpPr>
              <p:cNvPr id="8" name="Rectangle 7">
                <a:extLst>
                  <a:ext uri="{FF2B5EF4-FFF2-40B4-BE49-F238E27FC236}">
                    <a16:creationId xmlns:a16="http://schemas.microsoft.com/office/drawing/2014/main" id="{5D6BA6E1-5854-D146-BBDE-D15E463D4460}"/>
                  </a:ext>
                </a:extLst>
              </p:cNvPr>
              <p:cNvSpPr>
                <a:spLocks noRot="1" noChangeAspect="1" noMove="1" noResize="1" noEditPoints="1" noAdjustHandles="1" noChangeArrowheads="1" noChangeShapeType="1" noTextEdit="1"/>
              </p:cNvSpPr>
              <p:nvPr/>
            </p:nvSpPr>
            <p:spPr>
              <a:xfrm>
                <a:off x="628650" y="4843083"/>
                <a:ext cx="147867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AE05D4F-E538-D241-9116-6B19F3AE349B}"/>
                  </a:ext>
                </a:extLst>
              </p:cNvPr>
              <p:cNvSpPr/>
              <p:nvPr/>
            </p:nvSpPr>
            <p:spPr>
              <a:xfrm>
                <a:off x="628649" y="5291890"/>
                <a:ext cx="7620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0" smtClean="0">
                              <a:latin typeface="Cambria Math" panose="02040503050406030204" pitchFamily="18" charset="0"/>
                            </a:rPr>
                            <m:t>+</m:t>
                          </m:r>
                        </m:e>
                        <m:e>
                          <m:r>
                            <m:rPr>
                              <m:sty m:val="p"/>
                            </m:rPr>
                            <a:rPr lang="en-US" b="0" i="0" smtClean="0">
                              <a:latin typeface="Cambria Math" panose="02040503050406030204" pitchFamily="18" charset="0"/>
                            </a:rPr>
                            <m:t>D</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D</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b="0" i="0" smtClean="0">
                              <a:latin typeface="Cambria Math" panose="02040503050406030204" pitchFamily="18" charset="0"/>
                            </a:rPr>
                            <m:t>+</m:t>
                          </m:r>
                        </m:e>
                        <m:e>
                          <m:r>
                            <m:rPr>
                              <m:sty m:val="p"/>
                            </m:rPr>
                            <a:rPr lang="en-US" b="0" i="0" smtClean="0">
                              <a:latin typeface="Cambria Math" panose="02040503050406030204" pitchFamily="18" charset="0"/>
                            </a:rPr>
                            <m:t>ND</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ND</m:t>
                          </m:r>
                        </m:e>
                      </m:d>
                      <m:r>
                        <a:rPr lang="en-US">
                          <a:latin typeface="Cambria Math" panose="02040503050406030204" pitchFamily="18" charset="0"/>
                        </a:rPr>
                        <m:t>=</m:t>
                      </m:r>
                      <m:r>
                        <a:rPr lang="en-US" b="0" i="0" smtClean="0">
                          <a:latin typeface="Cambria Math" panose="02040503050406030204" pitchFamily="18" charset="0"/>
                        </a:rPr>
                        <m:t>.9∗.001+.2∗.999= .2007</m:t>
                      </m:r>
                    </m:oMath>
                  </m:oMathPara>
                </a14:m>
                <a:endParaRPr lang="en-US" dirty="0"/>
              </a:p>
            </p:txBody>
          </p:sp>
        </mc:Choice>
        <mc:Fallback xmlns="">
          <p:sp>
            <p:nvSpPr>
              <p:cNvPr id="9" name="Rectangle 8">
                <a:extLst>
                  <a:ext uri="{FF2B5EF4-FFF2-40B4-BE49-F238E27FC236}">
                    <a16:creationId xmlns:a16="http://schemas.microsoft.com/office/drawing/2014/main" id="{0AE05D4F-E538-D241-9116-6B19F3AE349B}"/>
                  </a:ext>
                </a:extLst>
              </p:cNvPr>
              <p:cNvSpPr>
                <a:spLocks noRot="1" noChangeAspect="1" noMove="1" noResize="1" noEditPoints="1" noAdjustHandles="1" noChangeArrowheads="1" noChangeShapeType="1" noTextEdit="1"/>
              </p:cNvSpPr>
              <p:nvPr/>
            </p:nvSpPr>
            <p:spPr>
              <a:xfrm>
                <a:off x="628649" y="5291890"/>
                <a:ext cx="7620612"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CDE756-8EE8-8842-AC54-20AC5A2D53A1}"/>
                  </a:ext>
                </a:extLst>
              </p:cNvPr>
              <p:cNvSpPr txBox="1"/>
              <p:nvPr/>
            </p:nvSpPr>
            <p:spPr>
              <a:xfrm>
                <a:off x="2949981" y="5929304"/>
                <a:ext cx="198259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.9∗.001</m:t>
                          </m:r>
                        </m:num>
                        <m:den>
                          <m:r>
                            <a:rPr lang="en-US" b="0" i="1" smtClean="0">
                              <a:latin typeface="Cambria Math" panose="02040503050406030204" pitchFamily="18" charset="0"/>
                            </a:rPr>
                            <m:t>.2007</m:t>
                          </m:r>
                        </m:den>
                      </m:f>
                    </m:oMath>
                  </m:oMathPara>
                </a14:m>
                <a:endParaRPr lang="en-US" dirty="0"/>
              </a:p>
            </p:txBody>
          </p:sp>
        </mc:Choice>
        <mc:Fallback xmlns="">
          <p:sp>
            <p:nvSpPr>
              <p:cNvPr id="10" name="TextBox 9">
                <a:extLst>
                  <a:ext uri="{FF2B5EF4-FFF2-40B4-BE49-F238E27FC236}">
                    <a16:creationId xmlns:a16="http://schemas.microsoft.com/office/drawing/2014/main" id="{CFCDE756-8EE8-8842-AC54-20AC5A2D53A1}"/>
                  </a:ext>
                </a:extLst>
              </p:cNvPr>
              <p:cNvSpPr txBox="1">
                <a:spLocks noRot="1" noChangeAspect="1" noMove="1" noResize="1" noEditPoints="1" noAdjustHandles="1" noChangeArrowheads="1" noChangeShapeType="1" noTextEdit="1"/>
              </p:cNvSpPr>
              <p:nvPr/>
            </p:nvSpPr>
            <p:spPr>
              <a:xfrm>
                <a:off x="2949981" y="5929304"/>
                <a:ext cx="1982594" cy="520399"/>
              </a:xfrm>
              <a:prstGeom prst="rect">
                <a:avLst/>
              </a:prstGeom>
              <a:blipFill>
                <a:blip r:embed="rId6"/>
                <a:stretch>
                  <a:fillRect l="-1911" t="-4762" r="-2548"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CC6796B-7688-B749-AD5C-D513B97CACF8}"/>
                  </a:ext>
                </a:extLst>
              </p:cNvPr>
              <p:cNvSpPr/>
              <p:nvPr/>
            </p:nvSpPr>
            <p:spPr>
              <a:xfrm>
                <a:off x="4932575" y="5896646"/>
                <a:ext cx="1478290" cy="485774"/>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.00</m:t>
                        </m:r>
                        <m:r>
                          <a:rPr lang="en-US" b="0" i="1" smtClean="0">
                            <a:latin typeface="Cambria Math" panose="02040503050406030204" pitchFamily="18" charset="0"/>
                          </a:rPr>
                          <m:t>9</m:t>
                        </m:r>
                      </m:num>
                      <m:den>
                        <m:r>
                          <a:rPr lang="en-US" i="1">
                            <a:latin typeface="Cambria Math" panose="02040503050406030204" pitchFamily="18" charset="0"/>
                          </a:rPr>
                          <m:t>.2007</m:t>
                        </m:r>
                      </m:den>
                    </m:f>
                  </m:oMath>
                </a14:m>
                <a:r>
                  <a:rPr lang="en-US" dirty="0"/>
                  <a:t> = .045</a:t>
                </a:r>
              </a:p>
            </p:txBody>
          </p:sp>
        </mc:Choice>
        <mc:Fallback xmlns="">
          <p:sp>
            <p:nvSpPr>
              <p:cNvPr id="11" name="Rectangle 10">
                <a:extLst>
                  <a:ext uri="{FF2B5EF4-FFF2-40B4-BE49-F238E27FC236}">
                    <a16:creationId xmlns:a16="http://schemas.microsoft.com/office/drawing/2014/main" id="{CCC6796B-7688-B749-AD5C-D513B97CACF8}"/>
                  </a:ext>
                </a:extLst>
              </p:cNvPr>
              <p:cNvSpPr>
                <a:spLocks noRot="1" noChangeAspect="1" noMove="1" noResize="1" noEditPoints="1" noAdjustHandles="1" noChangeArrowheads="1" noChangeShapeType="1" noTextEdit="1"/>
              </p:cNvSpPr>
              <p:nvPr/>
            </p:nvSpPr>
            <p:spPr>
              <a:xfrm>
                <a:off x="4932575" y="5896646"/>
                <a:ext cx="1478290" cy="485774"/>
              </a:xfrm>
              <a:prstGeom prst="rect">
                <a:avLst/>
              </a:prstGeom>
              <a:blipFill>
                <a:blip r:embed="rId7"/>
                <a:stretch>
                  <a:fillRect r="-1695" b="-25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48DBB44-9308-9646-81F8-3599AA201E1A}"/>
              </a:ext>
            </a:extLst>
          </p:cNvPr>
          <p:cNvSpPr txBox="1"/>
          <p:nvPr/>
        </p:nvSpPr>
        <p:spPr>
          <a:xfrm>
            <a:off x="6650417" y="538490"/>
            <a:ext cx="2061783" cy="523220"/>
          </a:xfrm>
          <a:prstGeom prst="rect">
            <a:avLst/>
          </a:prstGeom>
          <a:noFill/>
        </p:spPr>
        <p:txBody>
          <a:bodyPr wrap="none" rtlCol="0">
            <a:spAutoFit/>
          </a:bodyPr>
          <a:lstStyle/>
          <a:p>
            <a:r>
              <a:rPr lang="en-US" sz="2800" b="1" dirty="0">
                <a:solidFill>
                  <a:srgbClr val="00B050"/>
                </a:solidFill>
              </a:rPr>
              <a:t>Lightboard</a:t>
            </a:r>
          </a:p>
        </p:txBody>
      </p:sp>
    </p:spTree>
    <p:extLst>
      <p:ext uri="{BB962C8B-B14F-4D97-AF65-F5344CB8AC3E}">
        <p14:creationId xmlns:p14="http://schemas.microsoft.com/office/powerpoint/2010/main" val="36415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30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10600" cy="900546"/>
          </a:xfrm>
        </p:spPr>
        <p:txBody>
          <a:bodyPr/>
          <a:lstStyle/>
          <a:p>
            <a:r>
              <a:rPr lang="en-US" sz="4000" dirty="0"/>
              <a:t>Example: Play Volleyball Today?</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2065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F088-5358-A34D-BCBB-05B563BB4BD0}"/>
              </a:ext>
            </a:extLst>
          </p:cNvPr>
          <p:cNvSpPr>
            <a:spLocks noGrp="1"/>
          </p:cNvSpPr>
          <p:nvPr>
            <p:ph type="title"/>
          </p:nvPr>
        </p:nvSpPr>
        <p:spPr/>
        <p:txBody>
          <a:bodyPr/>
          <a:lstStyle/>
          <a:p>
            <a:r>
              <a:rPr lang="en-US" dirty="0"/>
              <a:t>Example: Volleyball</a:t>
            </a:r>
          </a:p>
        </p:txBody>
      </p:sp>
      <p:graphicFrame>
        <p:nvGraphicFramePr>
          <p:cNvPr id="4" name="Table 3">
            <a:extLst>
              <a:ext uri="{FF2B5EF4-FFF2-40B4-BE49-F238E27FC236}">
                <a16:creationId xmlns:a16="http://schemas.microsoft.com/office/drawing/2014/main" id="{5770E88F-4442-3949-85D6-A53C567D6091}"/>
              </a:ext>
            </a:extLst>
          </p:cNvPr>
          <p:cNvGraphicFramePr>
            <a:graphicFrameLocks noGrp="1"/>
          </p:cNvGraphicFramePr>
          <p:nvPr/>
        </p:nvGraphicFramePr>
        <p:xfrm>
          <a:off x="1524000" y="1527399"/>
          <a:ext cx="6096000" cy="4079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33897141"/>
                    </a:ext>
                  </a:extLst>
                </a:gridCol>
                <a:gridCol w="2032000">
                  <a:extLst>
                    <a:ext uri="{9D8B030D-6E8A-4147-A177-3AD203B41FA5}">
                      <a16:colId xmlns:a16="http://schemas.microsoft.com/office/drawing/2014/main" val="1381071638"/>
                    </a:ext>
                  </a:extLst>
                </a:gridCol>
                <a:gridCol w="2032000">
                  <a:extLst>
                    <a:ext uri="{9D8B030D-6E8A-4147-A177-3AD203B41FA5}">
                      <a16:colId xmlns:a16="http://schemas.microsoft.com/office/drawing/2014/main" val="1301361690"/>
                    </a:ext>
                  </a:extLst>
                </a:gridCol>
              </a:tblGrid>
              <a:tr h="370840">
                <a:tc>
                  <a:txBody>
                    <a:bodyPr/>
                    <a:lstStyle/>
                    <a:p>
                      <a:pPr algn="ctr"/>
                      <a:r>
                        <a:rPr lang="en-US" dirty="0"/>
                        <a:t>Outlook</a:t>
                      </a:r>
                    </a:p>
                  </a:txBody>
                  <a:tcPr/>
                </a:tc>
                <a:tc>
                  <a:txBody>
                    <a:bodyPr/>
                    <a:lstStyle/>
                    <a:p>
                      <a:pPr algn="ctr"/>
                      <a:r>
                        <a:rPr lang="en-US" dirty="0"/>
                        <a:t>Wind</a:t>
                      </a:r>
                    </a:p>
                  </a:txBody>
                  <a:tcPr/>
                </a:tc>
                <a:tc>
                  <a:txBody>
                    <a:bodyPr/>
                    <a:lstStyle/>
                    <a:p>
                      <a:pPr algn="ctr"/>
                      <a:r>
                        <a:rPr lang="en-US" dirty="0"/>
                        <a:t>Volleyball</a:t>
                      </a:r>
                    </a:p>
                  </a:txBody>
                  <a:tcPr/>
                </a:tc>
                <a:extLst>
                  <a:ext uri="{0D108BD9-81ED-4DB2-BD59-A6C34878D82A}">
                    <a16:rowId xmlns:a16="http://schemas.microsoft.com/office/drawing/2014/main" val="1022038948"/>
                  </a:ext>
                </a:extLst>
              </a:tr>
              <a:tr h="370840">
                <a:tc>
                  <a:txBody>
                    <a:bodyPr/>
                    <a:lstStyle/>
                    <a:p>
                      <a:r>
                        <a:rPr lang="en-US" dirty="0"/>
                        <a:t>Sunny</a:t>
                      </a:r>
                    </a:p>
                  </a:txBody>
                  <a:tcPr/>
                </a:tc>
                <a:tc>
                  <a:txBody>
                    <a:bodyPr/>
                    <a:lstStyle/>
                    <a:p>
                      <a:r>
                        <a:rPr lang="en-US" dirty="0"/>
                        <a:t>Low</a:t>
                      </a:r>
                    </a:p>
                  </a:txBody>
                  <a:tcPr/>
                </a:tc>
                <a:tc>
                  <a:txBody>
                    <a:bodyPr/>
                    <a:lstStyle/>
                    <a:p>
                      <a:r>
                        <a:rPr lang="en-US" dirty="0"/>
                        <a:t>Yes</a:t>
                      </a:r>
                    </a:p>
                  </a:txBody>
                  <a:tcPr/>
                </a:tc>
                <a:extLst>
                  <a:ext uri="{0D108BD9-81ED-4DB2-BD59-A6C34878D82A}">
                    <a16:rowId xmlns:a16="http://schemas.microsoft.com/office/drawing/2014/main" val="2437601018"/>
                  </a:ext>
                </a:extLst>
              </a:tr>
              <a:tr h="370840">
                <a:tc>
                  <a:txBody>
                    <a:bodyPr/>
                    <a:lstStyle/>
                    <a:p>
                      <a:r>
                        <a:rPr lang="en-US" dirty="0"/>
                        <a:t>Sunny</a:t>
                      </a:r>
                    </a:p>
                  </a:txBody>
                  <a:tcPr/>
                </a:tc>
                <a:tc>
                  <a:txBody>
                    <a:bodyPr/>
                    <a:lstStyle/>
                    <a:p>
                      <a:r>
                        <a:rPr lang="en-US" dirty="0"/>
                        <a:t>Hi</a:t>
                      </a:r>
                    </a:p>
                  </a:txBody>
                  <a:tcPr/>
                </a:tc>
                <a:tc>
                  <a:txBody>
                    <a:bodyPr/>
                    <a:lstStyle/>
                    <a:p>
                      <a:r>
                        <a:rPr lang="en-US" dirty="0"/>
                        <a:t>No</a:t>
                      </a:r>
                    </a:p>
                  </a:txBody>
                  <a:tcPr/>
                </a:tc>
                <a:extLst>
                  <a:ext uri="{0D108BD9-81ED-4DB2-BD59-A6C34878D82A}">
                    <a16:rowId xmlns:a16="http://schemas.microsoft.com/office/drawing/2014/main" val="3061359285"/>
                  </a:ext>
                </a:extLst>
              </a:tr>
              <a:tr h="370840">
                <a:tc>
                  <a:txBody>
                    <a:bodyPr/>
                    <a:lstStyle/>
                    <a:p>
                      <a:r>
                        <a:rPr lang="en-US" dirty="0"/>
                        <a:t>Sunny</a:t>
                      </a:r>
                    </a:p>
                  </a:txBody>
                  <a:tcPr/>
                </a:tc>
                <a:tc>
                  <a:txBody>
                    <a:bodyPr/>
                    <a:lstStyle/>
                    <a:p>
                      <a:r>
                        <a:rPr lang="en-US" dirty="0"/>
                        <a:t>Hi</a:t>
                      </a:r>
                    </a:p>
                  </a:txBody>
                  <a:tcPr/>
                </a:tc>
                <a:tc>
                  <a:txBody>
                    <a:bodyPr/>
                    <a:lstStyle/>
                    <a:p>
                      <a:r>
                        <a:rPr lang="en-US" dirty="0"/>
                        <a:t>Yes</a:t>
                      </a:r>
                    </a:p>
                  </a:txBody>
                  <a:tcPr/>
                </a:tc>
                <a:extLst>
                  <a:ext uri="{0D108BD9-81ED-4DB2-BD59-A6C34878D82A}">
                    <a16:rowId xmlns:a16="http://schemas.microsoft.com/office/drawing/2014/main" val="1405614372"/>
                  </a:ext>
                </a:extLst>
              </a:tr>
              <a:tr h="370840">
                <a:tc>
                  <a:txBody>
                    <a:bodyPr/>
                    <a:lstStyle/>
                    <a:p>
                      <a:r>
                        <a:rPr lang="en-US" dirty="0"/>
                        <a:t>Cloudy</a:t>
                      </a:r>
                    </a:p>
                  </a:txBody>
                  <a:tcPr/>
                </a:tc>
                <a:tc>
                  <a:txBody>
                    <a:bodyPr/>
                    <a:lstStyle/>
                    <a:p>
                      <a:r>
                        <a:rPr lang="en-US" dirty="0"/>
                        <a:t>Low</a:t>
                      </a:r>
                    </a:p>
                  </a:txBody>
                  <a:tcPr/>
                </a:tc>
                <a:tc>
                  <a:txBody>
                    <a:bodyPr/>
                    <a:lstStyle/>
                    <a:p>
                      <a:r>
                        <a:rPr lang="en-US" dirty="0"/>
                        <a:t>Yes</a:t>
                      </a:r>
                    </a:p>
                  </a:txBody>
                  <a:tcPr/>
                </a:tc>
                <a:extLst>
                  <a:ext uri="{0D108BD9-81ED-4DB2-BD59-A6C34878D82A}">
                    <a16:rowId xmlns:a16="http://schemas.microsoft.com/office/drawing/2014/main" val="1880381804"/>
                  </a:ext>
                </a:extLst>
              </a:tr>
              <a:tr h="370840">
                <a:tc>
                  <a:txBody>
                    <a:bodyPr/>
                    <a:lstStyle/>
                    <a:p>
                      <a:r>
                        <a:rPr lang="en-US" dirty="0"/>
                        <a:t>Cloudy</a:t>
                      </a:r>
                    </a:p>
                  </a:txBody>
                  <a:tcPr/>
                </a:tc>
                <a:tc>
                  <a:txBody>
                    <a:bodyPr/>
                    <a:lstStyle/>
                    <a:p>
                      <a:r>
                        <a:rPr lang="en-US" dirty="0"/>
                        <a:t>Low</a:t>
                      </a:r>
                    </a:p>
                  </a:txBody>
                  <a:tcPr/>
                </a:tc>
                <a:tc>
                  <a:txBody>
                    <a:bodyPr/>
                    <a:lstStyle/>
                    <a:p>
                      <a:r>
                        <a:rPr lang="en-US" dirty="0"/>
                        <a:t>No</a:t>
                      </a:r>
                    </a:p>
                  </a:txBody>
                  <a:tcPr/>
                </a:tc>
                <a:extLst>
                  <a:ext uri="{0D108BD9-81ED-4DB2-BD59-A6C34878D82A}">
                    <a16:rowId xmlns:a16="http://schemas.microsoft.com/office/drawing/2014/main" val="1269197346"/>
                  </a:ext>
                </a:extLst>
              </a:tr>
              <a:tr h="370840">
                <a:tc>
                  <a:txBody>
                    <a:bodyPr/>
                    <a:lstStyle/>
                    <a:p>
                      <a:r>
                        <a:rPr lang="en-US" dirty="0"/>
                        <a:t>Cloudy</a:t>
                      </a:r>
                    </a:p>
                  </a:txBody>
                  <a:tcPr/>
                </a:tc>
                <a:tc>
                  <a:txBody>
                    <a:bodyPr/>
                    <a:lstStyle/>
                    <a:p>
                      <a:r>
                        <a:rPr lang="en-US" dirty="0"/>
                        <a:t>Low</a:t>
                      </a:r>
                    </a:p>
                  </a:txBody>
                  <a:tcPr/>
                </a:tc>
                <a:tc>
                  <a:txBody>
                    <a:bodyPr/>
                    <a:lstStyle/>
                    <a:p>
                      <a:r>
                        <a:rPr lang="en-US" dirty="0"/>
                        <a:t>Yes</a:t>
                      </a:r>
                    </a:p>
                  </a:txBody>
                  <a:tcPr/>
                </a:tc>
                <a:extLst>
                  <a:ext uri="{0D108BD9-81ED-4DB2-BD59-A6C34878D82A}">
                    <a16:rowId xmlns:a16="http://schemas.microsoft.com/office/drawing/2014/main" val="2114658937"/>
                  </a:ext>
                </a:extLst>
              </a:tr>
              <a:tr h="370840">
                <a:tc>
                  <a:txBody>
                    <a:bodyPr/>
                    <a:lstStyle/>
                    <a:p>
                      <a:r>
                        <a:rPr lang="en-US" dirty="0"/>
                        <a:t>Cloudy </a:t>
                      </a:r>
                    </a:p>
                  </a:txBody>
                  <a:tcPr/>
                </a:tc>
                <a:tc>
                  <a:txBody>
                    <a:bodyPr/>
                    <a:lstStyle/>
                    <a:p>
                      <a:r>
                        <a:rPr lang="en-US" dirty="0"/>
                        <a:t>Hi</a:t>
                      </a:r>
                    </a:p>
                  </a:txBody>
                  <a:tcPr/>
                </a:tc>
                <a:tc>
                  <a:txBody>
                    <a:bodyPr/>
                    <a:lstStyle/>
                    <a:p>
                      <a:r>
                        <a:rPr lang="en-US" dirty="0"/>
                        <a:t>Yes</a:t>
                      </a:r>
                    </a:p>
                  </a:txBody>
                  <a:tcPr/>
                </a:tc>
                <a:extLst>
                  <a:ext uri="{0D108BD9-81ED-4DB2-BD59-A6C34878D82A}">
                    <a16:rowId xmlns:a16="http://schemas.microsoft.com/office/drawing/2014/main" val="2887862355"/>
                  </a:ext>
                </a:extLst>
              </a:tr>
              <a:tr h="370840">
                <a:tc>
                  <a:txBody>
                    <a:bodyPr/>
                    <a:lstStyle/>
                    <a:p>
                      <a:r>
                        <a:rPr lang="en-US" dirty="0"/>
                        <a:t>Rain</a:t>
                      </a:r>
                    </a:p>
                  </a:txBody>
                  <a:tcPr/>
                </a:tc>
                <a:tc>
                  <a:txBody>
                    <a:bodyPr/>
                    <a:lstStyle/>
                    <a:p>
                      <a:r>
                        <a:rPr lang="en-US" dirty="0"/>
                        <a:t>Hi</a:t>
                      </a:r>
                    </a:p>
                  </a:txBody>
                  <a:tcPr/>
                </a:tc>
                <a:tc>
                  <a:txBody>
                    <a:bodyPr/>
                    <a:lstStyle/>
                    <a:p>
                      <a:r>
                        <a:rPr lang="en-US" dirty="0"/>
                        <a:t>No</a:t>
                      </a:r>
                    </a:p>
                  </a:txBody>
                  <a:tcPr/>
                </a:tc>
                <a:extLst>
                  <a:ext uri="{0D108BD9-81ED-4DB2-BD59-A6C34878D82A}">
                    <a16:rowId xmlns:a16="http://schemas.microsoft.com/office/drawing/2014/main" val="3967684529"/>
                  </a:ext>
                </a:extLst>
              </a:tr>
              <a:tr h="370840">
                <a:tc>
                  <a:txBody>
                    <a:bodyPr/>
                    <a:lstStyle/>
                    <a:p>
                      <a:r>
                        <a:rPr lang="en-US" dirty="0"/>
                        <a:t>Rain</a:t>
                      </a:r>
                    </a:p>
                  </a:txBody>
                  <a:tcPr/>
                </a:tc>
                <a:tc>
                  <a:txBody>
                    <a:bodyPr/>
                    <a:lstStyle/>
                    <a:p>
                      <a:r>
                        <a:rPr lang="en-US" dirty="0"/>
                        <a:t>Hi</a:t>
                      </a:r>
                    </a:p>
                  </a:txBody>
                  <a:tcPr/>
                </a:tc>
                <a:tc>
                  <a:txBody>
                    <a:bodyPr/>
                    <a:lstStyle/>
                    <a:p>
                      <a:r>
                        <a:rPr lang="en-US" dirty="0"/>
                        <a:t>No</a:t>
                      </a:r>
                    </a:p>
                  </a:txBody>
                  <a:tcPr/>
                </a:tc>
                <a:extLst>
                  <a:ext uri="{0D108BD9-81ED-4DB2-BD59-A6C34878D82A}">
                    <a16:rowId xmlns:a16="http://schemas.microsoft.com/office/drawing/2014/main" val="2163630552"/>
                  </a:ext>
                </a:extLst>
              </a:tr>
              <a:tr h="370840">
                <a:tc>
                  <a:txBody>
                    <a:bodyPr/>
                    <a:lstStyle/>
                    <a:p>
                      <a:r>
                        <a:rPr lang="en-US" dirty="0"/>
                        <a:t>Rain</a:t>
                      </a:r>
                    </a:p>
                  </a:txBody>
                  <a:tcPr/>
                </a:tc>
                <a:tc>
                  <a:txBody>
                    <a:bodyPr/>
                    <a:lstStyle/>
                    <a:p>
                      <a:r>
                        <a:rPr lang="en-US" dirty="0"/>
                        <a:t>Low</a:t>
                      </a:r>
                    </a:p>
                  </a:txBody>
                  <a:tcPr/>
                </a:tc>
                <a:tc>
                  <a:txBody>
                    <a:bodyPr/>
                    <a:lstStyle/>
                    <a:p>
                      <a:r>
                        <a:rPr lang="en-US" dirty="0"/>
                        <a:t>Yes</a:t>
                      </a:r>
                    </a:p>
                  </a:txBody>
                  <a:tcPr/>
                </a:tc>
                <a:extLst>
                  <a:ext uri="{0D108BD9-81ED-4DB2-BD59-A6C34878D82A}">
                    <a16:rowId xmlns:a16="http://schemas.microsoft.com/office/drawing/2014/main" val="133976569"/>
                  </a:ext>
                </a:extLst>
              </a:tr>
            </a:tbl>
          </a:graphicData>
        </a:graphic>
      </p:graphicFrame>
      <p:sp>
        <p:nvSpPr>
          <p:cNvPr id="5" name="TextBox 4">
            <a:extLst>
              <a:ext uri="{FF2B5EF4-FFF2-40B4-BE49-F238E27FC236}">
                <a16:creationId xmlns:a16="http://schemas.microsoft.com/office/drawing/2014/main" id="{F7840BE8-9D87-5947-8C85-C1916AEFA30D}"/>
              </a:ext>
            </a:extLst>
          </p:cNvPr>
          <p:cNvSpPr txBox="1"/>
          <p:nvPr/>
        </p:nvSpPr>
        <p:spPr>
          <a:xfrm>
            <a:off x="76202" y="5802087"/>
            <a:ext cx="8980714" cy="369332"/>
          </a:xfrm>
          <a:prstGeom prst="rect">
            <a:avLst/>
          </a:prstGeom>
          <a:noFill/>
        </p:spPr>
        <p:txBody>
          <a:bodyPr wrap="square" rtlCol="0">
            <a:spAutoFit/>
          </a:bodyPr>
          <a:lstStyle/>
          <a:p>
            <a:r>
              <a:rPr lang="en-US" dirty="0"/>
              <a:t>What is the probability that if it is Sunny and the Wind is High that Sammy will play volleyball?</a:t>
            </a:r>
          </a:p>
        </p:txBody>
      </p:sp>
    </p:spTree>
    <p:extLst>
      <p:ext uri="{BB962C8B-B14F-4D97-AF65-F5344CB8AC3E}">
        <p14:creationId xmlns:p14="http://schemas.microsoft.com/office/powerpoint/2010/main" val="159024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F088-5358-A34D-BCBB-05B563BB4BD0}"/>
              </a:ext>
            </a:extLst>
          </p:cNvPr>
          <p:cNvSpPr>
            <a:spLocks noGrp="1"/>
          </p:cNvSpPr>
          <p:nvPr>
            <p:ph type="title"/>
          </p:nvPr>
        </p:nvSpPr>
        <p:spPr/>
        <p:txBody>
          <a:bodyPr/>
          <a:lstStyle/>
          <a:p>
            <a:r>
              <a:rPr lang="en-US" dirty="0"/>
              <a:t>Example: Volleyball</a:t>
            </a:r>
          </a:p>
        </p:txBody>
      </p:sp>
      <p:sp>
        <p:nvSpPr>
          <p:cNvPr id="5" name="TextBox 4">
            <a:extLst>
              <a:ext uri="{FF2B5EF4-FFF2-40B4-BE49-F238E27FC236}">
                <a16:creationId xmlns:a16="http://schemas.microsoft.com/office/drawing/2014/main" id="{F7840BE8-9D87-5947-8C85-C1916AEFA30D}"/>
              </a:ext>
            </a:extLst>
          </p:cNvPr>
          <p:cNvSpPr txBox="1"/>
          <p:nvPr/>
        </p:nvSpPr>
        <p:spPr>
          <a:xfrm>
            <a:off x="76200" y="3745468"/>
            <a:ext cx="9144000" cy="369332"/>
          </a:xfrm>
          <a:prstGeom prst="rect">
            <a:avLst/>
          </a:prstGeom>
          <a:noFill/>
        </p:spPr>
        <p:txBody>
          <a:bodyPr wrap="square" rtlCol="0">
            <a:spAutoFit/>
          </a:bodyPr>
          <a:lstStyle/>
          <a:p>
            <a:r>
              <a:rPr lang="en-US" dirty="0"/>
              <a:t>What is the probability that if it is Sunny and the Wind is High that he will play volleyball?</a:t>
            </a:r>
          </a:p>
        </p:txBody>
      </p:sp>
      <p:sp>
        <p:nvSpPr>
          <p:cNvPr id="7" name="TextBox 6">
            <a:extLst>
              <a:ext uri="{FF2B5EF4-FFF2-40B4-BE49-F238E27FC236}">
                <a16:creationId xmlns:a16="http://schemas.microsoft.com/office/drawing/2014/main" id="{F2FE92FC-2D1D-8243-96F3-B3D269538EED}"/>
              </a:ext>
            </a:extLst>
          </p:cNvPr>
          <p:cNvSpPr txBox="1"/>
          <p:nvPr/>
        </p:nvSpPr>
        <p:spPr>
          <a:xfrm>
            <a:off x="471668" y="1635204"/>
            <a:ext cx="4891083" cy="1754326"/>
          </a:xfrm>
          <a:prstGeom prst="rect">
            <a:avLst/>
          </a:prstGeom>
          <a:noFill/>
        </p:spPr>
        <p:txBody>
          <a:bodyPr wrap="none" rtlCol="0">
            <a:spAutoFit/>
          </a:bodyPr>
          <a:lstStyle/>
          <a:p>
            <a:r>
              <a:rPr lang="en-US" i="1" dirty="0"/>
              <a:t>The Naïve in Naïve Bayes means that we are </a:t>
            </a:r>
          </a:p>
          <a:p>
            <a:r>
              <a:rPr lang="en-US" i="1" dirty="0"/>
              <a:t>assuming that the explanatory variables are </a:t>
            </a:r>
          </a:p>
          <a:p>
            <a:r>
              <a:rPr lang="en-US" i="1" dirty="0"/>
              <a:t>conditionally independent.</a:t>
            </a:r>
          </a:p>
          <a:p>
            <a:endParaRPr lang="en-US" i="1" dirty="0"/>
          </a:p>
          <a:p>
            <a:r>
              <a:rPr lang="en-US" i="1" dirty="0"/>
              <a:t>P(Outlook and Wind | </a:t>
            </a:r>
            <a:r>
              <a:rPr lang="en-US" i="1" dirty="0" err="1"/>
              <a:t>Vball</a:t>
            </a:r>
            <a:r>
              <a:rPr lang="en-US" i="1" dirty="0"/>
              <a:t>) </a:t>
            </a:r>
          </a:p>
          <a:p>
            <a:r>
              <a:rPr lang="en-US" i="1" dirty="0"/>
              <a:t>	= P(Outlook | </a:t>
            </a:r>
            <a:r>
              <a:rPr lang="en-US" i="1" dirty="0" err="1"/>
              <a:t>Vball</a:t>
            </a:r>
            <a:r>
              <a:rPr lang="en-US" i="1" dirty="0"/>
              <a:t> ) * P(Wind | </a:t>
            </a:r>
            <a:r>
              <a:rPr lang="en-US" i="1" dirty="0" err="1"/>
              <a:t>vball</a:t>
            </a:r>
            <a:r>
              <a:rPr lang="en-US" i="1" dirty="0"/>
              <a:t>)</a:t>
            </a:r>
          </a:p>
        </p:txBody>
      </p:sp>
      <p:sp>
        <p:nvSpPr>
          <p:cNvPr id="13" name="TextBox 12">
            <a:extLst>
              <a:ext uri="{FF2B5EF4-FFF2-40B4-BE49-F238E27FC236}">
                <a16:creationId xmlns:a16="http://schemas.microsoft.com/office/drawing/2014/main" id="{A4776919-73FF-AF4D-929C-0EC712BD95BB}"/>
              </a:ext>
            </a:extLst>
          </p:cNvPr>
          <p:cNvSpPr txBox="1"/>
          <p:nvPr/>
        </p:nvSpPr>
        <p:spPr>
          <a:xfrm>
            <a:off x="152400" y="4321076"/>
            <a:ext cx="8991600" cy="2031325"/>
          </a:xfrm>
          <a:prstGeom prst="rect">
            <a:avLst/>
          </a:prstGeom>
          <a:noFill/>
        </p:spPr>
        <p:txBody>
          <a:bodyPr wrap="square" rtlCol="0">
            <a:spAutoFit/>
          </a:bodyPr>
          <a:lstStyle/>
          <a:p>
            <a:r>
              <a:rPr lang="en-US" dirty="0"/>
              <a:t>If we just look at the table, we might say 50% since we only observed two days that were Sunny and High wind and Sammy only played on one of those days.  </a:t>
            </a:r>
          </a:p>
          <a:p>
            <a:endParaRPr lang="en-US" dirty="0"/>
          </a:p>
          <a:p>
            <a:r>
              <a:rPr lang="en-US" dirty="0"/>
              <a:t>But we have 8 more observations and of the 3 Sunny days Sammy played on 66% of them and on the 5 highly windy days Sammy only played on 40% of them.</a:t>
            </a:r>
          </a:p>
          <a:p>
            <a:endParaRPr lang="en-US" dirty="0"/>
          </a:p>
          <a:p>
            <a:r>
              <a:rPr lang="en-US" dirty="0"/>
              <a:t>We are basing our estimate on only two observations.  Let’s use all the information!    </a:t>
            </a:r>
          </a:p>
        </p:txBody>
      </p:sp>
      <p:pic>
        <p:nvPicPr>
          <p:cNvPr id="4" name="Picture 3">
            <a:extLst>
              <a:ext uri="{FF2B5EF4-FFF2-40B4-BE49-F238E27FC236}">
                <a16:creationId xmlns:a16="http://schemas.microsoft.com/office/drawing/2014/main" id="{735732DB-9652-E045-ACDB-08E3E71E5C1A}"/>
              </a:ext>
            </a:extLst>
          </p:cNvPr>
          <p:cNvPicPr>
            <a:picLocks noChangeAspect="1"/>
          </p:cNvPicPr>
          <p:nvPr/>
        </p:nvPicPr>
        <p:blipFill>
          <a:blip r:embed="rId2"/>
          <a:stretch>
            <a:fillRect/>
          </a:stretch>
        </p:blipFill>
        <p:spPr>
          <a:xfrm>
            <a:off x="5562600" y="1371600"/>
            <a:ext cx="3356181" cy="2268802"/>
          </a:xfrm>
          <a:prstGeom prst="rect">
            <a:avLst/>
          </a:prstGeom>
        </p:spPr>
      </p:pic>
      <p:sp>
        <p:nvSpPr>
          <p:cNvPr id="3" name="Rectangle 2">
            <a:extLst>
              <a:ext uri="{FF2B5EF4-FFF2-40B4-BE49-F238E27FC236}">
                <a16:creationId xmlns:a16="http://schemas.microsoft.com/office/drawing/2014/main" id="{121FFE69-CFDB-094B-8823-646567A855CA}"/>
              </a:ext>
            </a:extLst>
          </p:cNvPr>
          <p:cNvSpPr/>
          <p:nvPr/>
        </p:nvSpPr>
        <p:spPr>
          <a:xfrm>
            <a:off x="5585750" y="1828800"/>
            <a:ext cx="32766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86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fade">
                                      <p:cBhvr>
                                        <p:cTn id="25" dur="500"/>
                                        <p:tgtEl>
                                          <p:spTgt spid="1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Effect transition="in" filter="fade">
                                      <p:cBhvr>
                                        <p:cTn id="30"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F088-5358-A34D-BCBB-05B563BB4BD0}"/>
              </a:ext>
            </a:extLst>
          </p:cNvPr>
          <p:cNvSpPr>
            <a:spLocks noGrp="1"/>
          </p:cNvSpPr>
          <p:nvPr>
            <p:ph type="title"/>
          </p:nvPr>
        </p:nvSpPr>
        <p:spPr/>
        <p:txBody>
          <a:bodyPr/>
          <a:lstStyle/>
          <a:p>
            <a:r>
              <a:rPr lang="en-US" dirty="0"/>
              <a:t>Example: Volleyball</a:t>
            </a:r>
          </a:p>
        </p:txBody>
      </p:sp>
      <p:sp>
        <p:nvSpPr>
          <p:cNvPr id="5" name="TextBox 4">
            <a:extLst>
              <a:ext uri="{FF2B5EF4-FFF2-40B4-BE49-F238E27FC236}">
                <a16:creationId xmlns:a16="http://schemas.microsoft.com/office/drawing/2014/main" id="{F7840BE8-9D87-5947-8C85-C1916AEFA30D}"/>
              </a:ext>
            </a:extLst>
          </p:cNvPr>
          <p:cNvSpPr txBox="1"/>
          <p:nvPr/>
        </p:nvSpPr>
        <p:spPr>
          <a:xfrm>
            <a:off x="0" y="3655574"/>
            <a:ext cx="9171214" cy="369332"/>
          </a:xfrm>
          <a:prstGeom prst="rect">
            <a:avLst/>
          </a:prstGeom>
          <a:noFill/>
        </p:spPr>
        <p:txBody>
          <a:bodyPr wrap="square" rtlCol="0">
            <a:spAutoFit/>
          </a:bodyPr>
          <a:lstStyle/>
          <a:p>
            <a:r>
              <a:rPr lang="en-US" dirty="0"/>
              <a:t>What is the probability that if it is Sunny and the Wind is High that we will play volleyball?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6CB55E-E1BB-C043-ADF0-9942B53E65D6}"/>
                  </a:ext>
                </a:extLst>
              </p:cNvPr>
              <p:cNvSpPr txBox="1"/>
              <p:nvPr/>
            </p:nvSpPr>
            <p:spPr>
              <a:xfrm>
                <a:off x="201386" y="4038294"/>
                <a:ext cx="5253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𝑉𝑜𝑙𝑙𝑒𝑦𝑏𝑎𝑙𝑙</m:t>
                          </m:r>
                        </m:e>
                        <m:e>
                          <m:r>
                            <a:rPr lang="en-US" b="0" i="1" smtClean="0">
                              <a:latin typeface="Cambria Math" panose="02040503050406030204" pitchFamily="18" charset="0"/>
                            </a:rPr>
                            <m:t>𝑂𝑢𝑡𝑙𝑜𝑜𝑘</m:t>
                          </m:r>
                          <m:r>
                            <a:rPr lang="en-US" b="0" i="1" smtClean="0">
                              <a:latin typeface="Cambria Math" panose="02040503050406030204" pitchFamily="18" charset="0"/>
                            </a:rPr>
                            <m:t>=</m:t>
                          </m:r>
                          <m:r>
                            <a:rPr lang="en-US" b="0" i="1" smtClean="0">
                              <a:latin typeface="Cambria Math" panose="02040503050406030204" pitchFamily="18" charset="0"/>
                            </a:rPr>
                            <m:t>𝑆𝑢𝑛𝑛𝑦</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𝑊𝑖𝑛𝑑</m:t>
                          </m:r>
                          <m:r>
                            <a:rPr lang="en-US" b="0" i="1" smtClean="0">
                              <a:latin typeface="Cambria Math" panose="02040503050406030204" pitchFamily="18" charset="0"/>
                            </a:rPr>
                            <m:t>=</m:t>
                          </m:r>
                          <m:r>
                            <a:rPr lang="en-US" b="0" i="1" smtClean="0">
                              <a:latin typeface="Cambria Math" panose="02040503050406030204" pitchFamily="18" charset="0"/>
                            </a:rPr>
                            <m:t>𝐻𝑖𝑔h</m:t>
                          </m:r>
                        </m:e>
                      </m:d>
                    </m:oMath>
                  </m:oMathPara>
                </a14:m>
                <a:endParaRPr lang="en-US" dirty="0"/>
              </a:p>
            </p:txBody>
          </p:sp>
        </mc:Choice>
        <mc:Fallback xmlns="">
          <p:sp>
            <p:nvSpPr>
              <p:cNvPr id="6" name="TextBox 5">
                <a:extLst>
                  <a:ext uri="{FF2B5EF4-FFF2-40B4-BE49-F238E27FC236}">
                    <a16:creationId xmlns:a16="http://schemas.microsoft.com/office/drawing/2014/main" id="{F46CB55E-E1BB-C043-ADF0-9942B53E65D6}"/>
                  </a:ext>
                </a:extLst>
              </p:cNvPr>
              <p:cNvSpPr txBox="1">
                <a:spLocks noRot="1" noChangeAspect="1" noMove="1" noResize="1" noEditPoints="1" noAdjustHandles="1" noChangeArrowheads="1" noChangeShapeType="1" noTextEdit="1"/>
              </p:cNvSpPr>
              <p:nvPr/>
            </p:nvSpPr>
            <p:spPr>
              <a:xfrm>
                <a:off x="201386" y="4038294"/>
                <a:ext cx="5253746" cy="276999"/>
              </a:xfrm>
              <a:prstGeom prst="rect">
                <a:avLst/>
              </a:prstGeom>
              <a:blipFill>
                <a:blip r:embed="rId2"/>
                <a:stretch>
                  <a:fillRect l="-482" b="-3913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2FE92FC-2D1D-8243-96F3-B3D269538EED}"/>
              </a:ext>
            </a:extLst>
          </p:cNvPr>
          <p:cNvSpPr txBox="1"/>
          <p:nvPr/>
        </p:nvSpPr>
        <p:spPr>
          <a:xfrm>
            <a:off x="53644" y="1504140"/>
            <a:ext cx="7021286" cy="1754326"/>
          </a:xfrm>
          <a:prstGeom prst="rect">
            <a:avLst/>
          </a:prstGeom>
          <a:noFill/>
        </p:spPr>
        <p:txBody>
          <a:bodyPr wrap="square" rtlCol="0">
            <a:spAutoFit/>
          </a:bodyPr>
          <a:lstStyle/>
          <a:p>
            <a:r>
              <a:rPr lang="en-US" i="1" dirty="0"/>
              <a:t>The “Naïve” in Naïve Bayes means that we are </a:t>
            </a:r>
          </a:p>
          <a:p>
            <a:r>
              <a:rPr lang="en-US" i="1" dirty="0"/>
              <a:t>assuming that the explanatory variables are </a:t>
            </a:r>
          </a:p>
          <a:p>
            <a:r>
              <a:rPr lang="en-US" i="1" dirty="0"/>
              <a:t>conditionally independent:</a:t>
            </a:r>
          </a:p>
          <a:p>
            <a:endParaRPr lang="en-US" i="1" dirty="0"/>
          </a:p>
          <a:p>
            <a:r>
              <a:rPr lang="en-US" i="1" dirty="0"/>
              <a:t>P(Outlook and Wind | </a:t>
            </a:r>
            <a:r>
              <a:rPr lang="en-US" i="1" dirty="0" err="1"/>
              <a:t>Vball</a:t>
            </a:r>
            <a:r>
              <a:rPr lang="en-US" i="1" dirty="0"/>
              <a:t>) </a:t>
            </a:r>
          </a:p>
          <a:p>
            <a:r>
              <a:rPr lang="en-US" i="1" dirty="0"/>
              <a:t>	= P(Outlook | </a:t>
            </a:r>
            <a:r>
              <a:rPr lang="en-US" i="1" dirty="0" err="1"/>
              <a:t>Vball</a:t>
            </a:r>
            <a:r>
              <a:rPr lang="en-US" i="1" dirty="0"/>
              <a:t> ) * P(Wind | </a:t>
            </a:r>
            <a:r>
              <a:rPr lang="en-US" i="1" dirty="0" err="1"/>
              <a:t>vball</a:t>
            </a:r>
            <a:r>
              <a:rPr lang="en-US" i="1" dirty="0"/>
              <a: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F412360-5C5F-AD4D-A064-2228964BBB91}"/>
                  </a:ext>
                </a:extLst>
              </p:cNvPr>
              <p:cNvSpPr/>
              <p:nvPr/>
            </p:nvSpPr>
            <p:spPr>
              <a:xfrm>
                <a:off x="522515" y="4413419"/>
                <a:ext cx="5693097"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𝑆𝑢𝑛𝑛𝑦</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𝑊𝑖𝑛𝑑</m:t>
                              </m:r>
                            </m:e>
                            <m:e>
                              <m:r>
                                <a:rPr lang="en-US" b="0" i="1" smtClean="0">
                                  <a:latin typeface="Cambria Math" panose="02040503050406030204" pitchFamily="18" charset="0"/>
                                </a:rPr>
                                <m:t>𝑉𝑜𝑙𝑙𝑦𝑒𝑏𝑎𝑙𝑙</m:t>
                              </m:r>
                            </m:e>
                          </m:d>
                          <m:r>
                            <a:rPr lang="en-US" b="0" i="1" smtClean="0">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𝑉𝑜𝑙𝑙𝑒𝑦𝑏𝑎𝑙𝑙</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𝑆𝑢𝑛𝑛𝑦</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𝑊𝑖𝑛𝑑</m:t>
                          </m:r>
                          <m:r>
                            <a:rPr lang="en-US" i="1">
                              <a:latin typeface="Cambria Math" panose="02040503050406030204" pitchFamily="18" charset="0"/>
                            </a:rPr>
                            <m:t>)</m:t>
                          </m:r>
                        </m:den>
                      </m:f>
                    </m:oMath>
                  </m:oMathPara>
                </a14:m>
                <a:endParaRPr lang="en-US" dirty="0"/>
              </a:p>
            </p:txBody>
          </p:sp>
        </mc:Choice>
        <mc:Fallback xmlns="">
          <p:sp>
            <p:nvSpPr>
              <p:cNvPr id="8" name="Rectangle 7">
                <a:extLst>
                  <a:ext uri="{FF2B5EF4-FFF2-40B4-BE49-F238E27FC236}">
                    <a16:creationId xmlns:a16="http://schemas.microsoft.com/office/drawing/2014/main" id="{DF412360-5C5F-AD4D-A064-2228964BBB91}"/>
                  </a:ext>
                </a:extLst>
              </p:cNvPr>
              <p:cNvSpPr>
                <a:spLocks noRot="1" noChangeAspect="1" noMove="1" noResize="1" noEditPoints="1" noAdjustHandles="1" noChangeArrowheads="1" noChangeShapeType="1" noTextEdit="1"/>
              </p:cNvSpPr>
              <p:nvPr/>
            </p:nvSpPr>
            <p:spPr>
              <a:xfrm>
                <a:off x="522515" y="4413419"/>
                <a:ext cx="5693097" cy="679032"/>
              </a:xfrm>
              <a:prstGeom prst="rect">
                <a:avLst/>
              </a:prstGeom>
              <a:blipFill>
                <a:blip r:embed="rId3"/>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8863FC5-550C-1343-9E16-8770842C2491}"/>
                  </a:ext>
                </a:extLst>
              </p:cNvPr>
              <p:cNvSpPr/>
              <p:nvPr/>
            </p:nvSpPr>
            <p:spPr>
              <a:xfrm>
                <a:off x="522514" y="5090124"/>
                <a:ext cx="8483092" cy="54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b="0" i="1" smtClean="0">
                                  <a:latin typeface="Cambria Math" panose="02040503050406030204" pitchFamily="18" charset="0"/>
                                </a:rPr>
                                <m:t>𝑆𝑢𝑛𝑛𝑦</m:t>
                              </m:r>
                              <m:r>
                                <a:rPr lang="en-US" sz="1400" b="0" i="1" smtClean="0">
                                  <a:latin typeface="Cambria Math" panose="02040503050406030204" pitchFamily="18" charset="0"/>
                                </a:rPr>
                                <m:t> </m:t>
                              </m:r>
                            </m:e>
                            <m:e>
                              <m:r>
                                <a:rPr lang="en-US" sz="1400" b="0" i="1" smtClean="0">
                                  <a:latin typeface="Cambria Math" panose="02040503050406030204" pitchFamily="18" charset="0"/>
                                </a:rPr>
                                <m:t> </m:t>
                              </m:r>
                              <m:r>
                                <a:rPr lang="en-US" sz="1400" b="0" i="1" smtClean="0">
                                  <a:latin typeface="Cambria Math" panose="02040503050406030204" pitchFamily="18" charset="0"/>
                                </a:rPr>
                                <m:t>𝑉𝑜𝑙𝑙𝑦𝑒𝑏𝑎𝑙𝑙</m:t>
                              </m:r>
                            </m:e>
                          </m:d>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b="0" i="1" smtClean="0">
                                  <a:latin typeface="Cambria Math" panose="02040503050406030204" pitchFamily="18" charset="0"/>
                                </a:rPr>
                                <m:t>𝐻𝑖𝑔h</m:t>
                              </m:r>
                              <m:r>
                                <a:rPr lang="en-US" sz="1400" b="0" i="1" smtClean="0">
                                  <a:latin typeface="Cambria Math" panose="02040503050406030204" pitchFamily="18" charset="0"/>
                                </a:rPr>
                                <m:t> </m:t>
                              </m:r>
                              <m:r>
                                <a:rPr lang="en-US" sz="1400" b="0" i="1" smtClean="0">
                                  <a:latin typeface="Cambria Math" panose="02040503050406030204" pitchFamily="18" charset="0"/>
                                </a:rPr>
                                <m:t>𝑊𝑖𝑛𝑑</m:t>
                              </m:r>
                              <m:r>
                                <a:rPr lang="en-US" sz="1400" i="1">
                                  <a:latin typeface="Cambria Math" panose="02040503050406030204" pitchFamily="18" charset="0"/>
                                </a:rPr>
                                <m:t> </m:t>
                              </m:r>
                            </m:e>
                            <m:e>
                              <m:r>
                                <a:rPr lang="en-US" sz="1400" i="1">
                                  <a:latin typeface="Cambria Math" panose="02040503050406030204" pitchFamily="18" charset="0"/>
                                </a:rPr>
                                <m:t> </m:t>
                              </m:r>
                              <m:r>
                                <a:rPr lang="en-US" sz="1400" b="0" i="1" smtClean="0">
                                  <a:latin typeface="Cambria Math" panose="02040503050406030204" pitchFamily="18" charset="0"/>
                                </a:rPr>
                                <m:t>𝑉𝑜𝑙𝑙𝑦𝑒𝑏𝑎𝑙𝑙</m:t>
                              </m:r>
                            </m:e>
                          </m:d>
                          <m:r>
                            <a:rPr lang="en-US" sz="1400" i="1">
                              <a:latin typeface="Cambria Math" panose="02040503050406030204" pitchFamily="18" charset="0"/>
                            </a:rPr>
                            <m:t>𝑃</m:t>
                          </m:r>
                          <m:r>
                            <a:rPr lang="en-US" sz="1400" i="1">
                              <a:latin typeface="Cambria Math" panose="02040503050406030204" pitchFamily="18" charset="0"/>
                            </a:rPr>
                            <m:t>(</m:t>
                          </m:r>
                          <m:r>
                            <a:rPr lang="en-US" sz="1400" b="0" i="1" smtClean="0">
                              <a:latin typeface="Cambria Math" panose="02040503050406030204" pitchFamily="18" charset="0"/>
                            </a:rPr>
                            <m:t>𝑉𝑜𝑙𝑙𝑒𝑦𝑏𝑎𝑙𝑙</m:t>
                          </m:r>
                          <m:r>
                            <a:rPr lang="en-US" sz="1400" i="1">
                              <a:latin typeface="Cambria Math" panose="02040503050406030204" pitchFamily="18" charset="0"/>
                            </a:rPr>
                            <m:t>)</m:t>
                          </m:r>
                        </m:num>
                        <m:den>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b="0" i="1" smtClean="0">
                                  <a:latin typeface="Cambria Math" panose="02040503050406030204" pitchFamily="18" charset="0"/>
                                </a:rPr>
                                <m:t>𝑆𝑢𝑛𝑛𝑦</m:t>
                              </m:r>
                              <m:r>
                                <a:rPr lang="en-US" sz="1400" b="0" i="1" smtClean="0">
                                  <a:latin typeface="Cambria Math" panose="02040503050406030204" pitchFamily="18" charset="0"/>
                                </a:rPr>
                                <m:t>|</m:t>
                              </m:r>
                              <m:r>
                                <a:rPr lang="en-US" sz="1400" b="0" i="1" smtClean="0">
                                  <a:latin typeface="Cambria Math" panose="02040503050406030204" pitchFamily="18" charset="0"/>
                                </a:rPr>
                                <m:t>𝑉𝑏𝑎𝑙𝑙</m:t>
                              </m:r>
                            </m:e>
                          </m:d>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𝐻𝑖𝑔h𝑊𝑖𝑛𝑑</m:t>
                          </m:r>
                          <m:r>
                            <a:rPr lang="en-US" sz="1400" b="0" i="1" smtClean="0">
                              <a:latin typeface="Cambria Math" panose="02040503050406030204" pitchFamily="18" charset="0"/>
                            </a:rPr>
                            <m:t>|</m:t>
                          </m:r>
                          <m:r>
                            <a:rPr lang="en-US" sz="1400" b="0" i="1" smtClean="0">
                              <a:latin typeface="Cambria Math" panose="02040503050406030204" pitchFamily="18" charset="0"/>
                            </a:rPr>
                            <m:t>𝑉𝑏𝑎𝑙𝑙</m:t>
                          </m:r>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𝑉𝑏𝑎𝑙𝑙</m:t>
                              </m:r>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𝑆𝑢𝑛𝑛𝑦</m:t>
                              </m:r>
                              <m:r>
                                <a:rPr lang="en-US" sz="1400" i="1">
                                  <a:latin typeface="Cambria Math" panose="02040503050406030204" pitchFamily="18" charset="0"/>
                                </a:rPr>
                                <m:t>|</m:t>
                              </m:r>
                              <m:r>
                                <a:rPr lang="en-US" sz="1400" b="0" i="1" smtClean="0">
                                  <a:latin typeface="Cambria Math" panose="02040503050406030204" pitchFamily="18" charset="0"/>
                                </a:rPr>
                                <m:t>𝑁𝑜</m:t>
                              </m:r>
                              <m:r>
                                <a:rPr lang="en-US" sz="1400" b="0" i="1" smtClean="0">
                                  <a:latin typeface="Cambria Math" panose="02040503050406030204" pitchFamily="18" charset="0"/>
                                </a:rPr>
                                <m:t> </m:t>
                              </m:r>
                              <m:r>
                                <a:rPr lang="en-US" sz="1400" i="1">
                                  <a:latin typeface="Cambria Math" panose="02040503050406030204" pitchFamily="18" charset="0"/>
                                </a:rPr>
                                <m:t>𝑉𝑏𝑎𝑙𝑙</m:t>
                              </m:r>
                            </m:e>
                          </m:d>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𝐻𝑖𝑔h𝑊𝑖𝑛𝑑</m:t>
                          </m:r>
                          <m:r>
                            <a:rPr lang="en-US" sz="1400" i="1">
                              <a:latin typeface="Cambria Math" panose="02040503050406030204" pitchFamily="18" charset="0"/>
                            </a:rPr>
                            <m:t>|</m:t>
                          </m:r>
                          <m:r>
                            <a:rPr lang="en-US" sz="1400" b="0" i="1" smtClean="0">
                              <a:latin typeface="Cambria Math" panose="02040503050406030204" pitchFamily="18" charset="0"/>
                            </a:rPr>
                            <m:t>𝑁𝑜</m:t>
                          </m:r>
                          <m:r>
                            <a:rPr lang="en-US" sz="1400" b="0" i="1" smtClean="0">
                              <a:latin typeface="Cambria Math" panose="02040503050406030204" pitchFamily="18" charset="0"/>
                            </a:rPr>
                            <m:t> </m:t>
                          </m:r>
                          <m:r>
                            <a:rPr lang="en-US" sz="1400" i="1">
                              <a:latin typeface="Cambria Math" panose="02040503050406030204" pitchFamily="18" charset="0"/>
                            </a:rPr>
                            <m:t>𝑉𝑏𝑎𝑙𝑙</m:t>
                          </m:r>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b="0" i="1" smtClean="0">
                                  <a:latin typeface="Cambria Math" panose="02040503050406030204" pitchFamily="18" charset="0"/>
                                </a:rPr>
                                <m:t>𝑁𝑜</m:t>
                              </m:r>
                              <m:r>
                                <a:rPr lang="en-US" sz="1400" b="0" i="1" smtClean="0">
                                  <a:latin typeface="Cambria Math" panose="02040503050406030204" pitchFamily="18" charset="0"/>
                                </a:rPr>
                                <m:t> </m:t>
                              </m:r>
                              <m:r>
                                <a:rPr lang="en-US" sz="1400" i="1">
                                  <a:latin typeface="Cambria Math" panose="02040503050406030204" pitchFamily="18" charset="0"/>
                                </a:rPr>
                                <m:t>𝑉𝑏𝑎𝑙𝑙</m:t>
                              </m:r>
                            </m:e>
                          </m:d>
                        </m:den>
                      </m:f>
                    </m:oMath>
                  </m:oMathPara>
                </a14:m>
                <a:endParaRPr lang="en-US" dirty="0"/>
              </a:p>
            </p:txBody>
          </p:sp>
        </mc:Choice>
        <mc:Fallback xmlns="">
          <p:sp>
            <p:nvSpPr>
              <p:cNvPr id="10" name="Rectangle 9">
                <a:extLst>
                  <a:ext uri="{FF2B5EF4-FFF2-40B4-BE49-F238E27FC236}">
                    <a16:creationId xmlns:a16="http://schemas.microsoft.com/office/drawing/2014/main" id="{98863FC5-550C-1343-9E16-8770842C2491}"/>
                  </a:ext>
                </a:extLst>
              </p:cNvPr>
              <p:cNvSpPr>
                <a:spLocks noRot="1" noChangeAspect="1" noMove="1" noResize="1" noEditPoints="1" noAdjustHandles="1" noChangeArrowheads="1" noChangeShapeType="1" noTextEdit="1"/>
              </p:cNvSpPr>
              <p:nvPr/>
            </p:nvSpPr>
            <p:spPr>
              <a:xfrm>
                <a:off x="522514" y="5090124"/>
                <a:ext cx="8483092" cy="548676"/>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FDF31E7-ECCC-AB40-87B8-DDEE9F04EFC3}"/>
                  </a:ext>
                </a:extLst>
              </p:cNvPr>
              <p:cNvSpPr/>
              <p:nvPr/>
            </p:nvSpPr>
            <p:spPr>
              <a:xfrm>
                <a:off x="2627047" y="5718870"/>
                <a:ext cx="2352182" cy="965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rPr>
                        <m:t>=</m:t>
                      </m:r>
                      <m:f>
                        <m:fPr>
                          <m:ctrlPr>
                            <a:rPr lang="en-US" sz="1700" i="1">
                              <a:latin typeface="Cambria Math" panose="02040503050406030204" pitchFamily="18" charset="0"/>
                            </a:rPr>
                          </m:ctrlPr>
                        </m:fPr>
                        <m:num>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2</m:t>
                              </m:r>
                            </m:num>
                            <m:den>
                              <m:r>
                                <a:rPr lang="en-US" sz="1700" b="0" i="1" smtClean="0">
                                  <a:latin typeface="Cambria Math" panose="02040503050406030204" pitchFamily="18" charset="0"/>
                                </a:rPr>
                                <m:t>6</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2</m:t>
                              </m:r>
                            </m:num>
                            <m:den>
                              <m:r>
                                <a:rPr lang="en-US" sz="1700" b="0" i="1" smtClean="0">
                                  <a:latin typeface="Cambria Math" panose="02040503050406030204" pitchFamily="18" charset="0"/>
                                </a:rPr>
                                <m:t>6</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6</m:t>
                              </m:r>
                            </m:num>
                            <m:den>
                              <m:r>
                                <a:rPr lang="en-US" sz="1700" b="0" i="1" smtClean="0">
                                  <a:latin typeface="Cambria Math" panose="02040503050406030204" pitchFamily="18" charset="0"/>
                                </a:rPr>
                                <m:t>10</m:t>
                              </m:r>
                            </m:den>
                          </m:f>
                        </m:num>
                        <m:den>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2</m:t>
                              </m:r>
                            </m:num>
                            <m:den>
                              <m:r>
                                <a:rPr lang="en-US" sz="1700" b="0" i="1" smtClean="0">
                                  <a:latin typeface="Cambria Math" panose="02040503050406030204" pitchFamily="18" charset="0"/>
                                </a:rPr>
                                <m:t>6</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r>
                                <a:rPr lang="en-US" sz="1700" b="0" i="1" smtClean="0">
                                  <a:latin typeface="Cambria Math" panose="02040503050406030204" pitchFamily="18" charset="0"/>
                                </a:rPr>
                                <m:t>2</m:t>
                              </m:r>
                            </m:num>
                            <m:den>
                              <m:r>
                                <a:rPr lang="en-US" sz="1700" b="0" i="1" smtClean="0">
                                  <a:latin typeface="Cambria Math" panose="02040503050406030204" pitchFamily="18" charset="0"/>
                                </a:rPr>
                                <m:t>6</m:t>
                              </m:r>
                            </m:den>
                          </m:f>
                          <m:r>
                            <a:rPr lang="en-US" sz="1700" b="0" i="1" smtClean="0">
                              <a:latin typeface="Cambria Math" panose="02040503050406030204" pitchFamily="18" charset="0"/>
                            </a:rPr>
                            <m:t>∗.6+</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1</m:t>
                              </m:r>
                            </m:num>
                            <m:den>
                              <m:r>
                                <a:rPr lang="en-US" sz="1700" b="0" i="1" smtClean="0">
                                  <a:latin typeface="Cambria Math" panose="02040503050406030204" pitchFamily="18" charset="0"/>
                                </a:rPr>
                                <m:t>4</m:t>
                              </m:r>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r>
                                <a:rPr lang="en-US" sz="1700" b="0" i="1" smtClean="0">
                                  <a:latin typeface="Cambria Math" panose="02040503050406030204" pitchFamily="18" charset="0"/>
                                </a:rPr>
                                <m:t>3</m:t>
                              </m:r>
                            </m:num>
                            <m:den>
                              <m:r>
                                <a:rPr lang="en-US" sz="1700" i="1">
                                  <a:latin typeface="Cambria Math" panose="02040503050406030204" pitchFamily="18" charset="0"/>
                                </a:rPr>
                                <m:t>4</m:t>
                              </m:r>
                            </m:den>
                          </m:f>
                          <m:r>
                            <a:rPr lang="en-US" sz="1700" b="0" i="1" smtClean="0">
                              <a:latin typeface="Cambria Math" panose="02040503050406030204" pitchFamily="18" charset="0"/>
                            </a:rPr>
                            <m:t>∗.4</m:t>
                          </m:r>
                        </m:den>
                      </m:f>
                    </m:oMath>
                  </m:oMathPara>
                </a14:m>
                <a:endParaRPr lang="en-US" sz="1700" dirty="0"/>
              </a:p>
            </p:txBody>
          </p:sp>
        </mc:Choice>
        <mc:Fallback xmlns="">
          <p:sp>
            <p:nvSpPr>
              <p:cNvPr id="11" name="Rectangle 10">
                <a:extLst>
                  <a:ext uri="{FF2B5EF4-FFF2-40B4-BE49-F238E27FC236}">
                    <a16:creationId xmlns:a16="http://schemas.microsoft.com/office/drawing/2014/main" id="{0FDF31E7-ECCC-AB40-87B8-DDEE9F04EFC3}"/>
                  </a:ext>
                </a:extLst>
              </p:cNvPr>
              <p:cNvSpPr>
                <a:spLocks noRot="1" noChangeAspect="1" noMove="1" noResize="1" noEditPoints="1" noAdjustHandles="1" noChangeArrowheads="1" noChangeShapeType="1" noTextEdit="1"/>
              </p:cNvSpPr>
              <p:nvPr/>
            </p:nvSpPr>
            <p:spPr>
              <a:xfrm>
                <a:off x="2627047" y="5718870"/>
                <a:ext cx="2352182" cy="965970"/>
              </a:xfrm>
              <a:prstGeom prst="rect">
                <a:avLst/>
              </a:prstGeom>
              <a:blipFill>
                <a:blip r:embed="rId5"/>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523437-D2D5-EB44-932B-66F4581B2530}"/>
                  </a:ext>
                </a:extLst>
              </p:cNvPr>
              <p:cNvSpPr/>
              <p:nvPr/>
            </p:nvSpPr>
            <p:spPr>
              <a:xfrm>
                <a:off x="4983939" y="6024884"/>
                <a:ext cx="99540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rPr>
                        <m:t>=.</m:t>
                      </m:r>
                      <m:r>
                        <a:rPr lang="en-US" sz="1700" b="0" i="1" smtClean="0">
                          <a:latin typeface="Cambria Math" panose="02040503050406030204" pitchFamily="18" charset="0"/>
                        </a:rPr>
                        <m:t>4706</m:t>
                      </m:r>
                    </m:oMath>
                  </m:oMathPara>
                </a14:m>
                <a:endParaRPr lang="en-US" sz="1700" dirty="0"/>
              </a:p>
            </p:txBody>
          </p:sp>
        </mc:Choice>
        <mc:Fallback xmlns="">
          <p:sp>
            <p:nvSpPr>
              <p:cNvPr id="12" name="Rectangle 11">
                <a:extLst>
                  <a:ext uri="{FF2B5EF4-FFF2-40B4-BE49-F238E27FC236}">
                    <a16:creationId xmlns:a16="http://schemas.microsoft.com/office/drawing/2014/main" id="{69523437-D2D5-EB44-932B-66F4581B2530}"/>
                  </a:ext>
                </a:extLst>
              </p:cNvPr>
              <p:cNvSpPr>
                <a:spLocks noRot="1" noChangeAspect="1" noMove="1" noResize="1" noEditPoints="1" noAdjustHandles="1" noChangeArrowheads="1" noChangeShapeType="1" noTextEdit="1"/>
              </p:cNvSpPr>
              <p:nvPr/>
            </p:nvSpPr>
            <p:spPr>
              <a:xfrm>
                <a:off x="4983939" y="6024884"/>
                <a:ext cx="995401" cy="353943"/>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511DF7A-A10D-3A49-A24B-A3CEE248B8A6}"/>
              </a:ext>
            </a:extLst>
          </p:cNvPr>
          <p:cNvPicPr>
            <a:picLocks noChangeAspect="1"/>
          </p:cNvPicPr>
          <p:nvPr/>
        </p:nvPicPr>
        <p:blipFill>
          <a:blip r:embed="rId7"/>
          <a:stretch>
            <a:fillRect/>
          </a:stretch>
        </p:blipFill>
        <p:spPr>
          <a:xfrm>
            <a:off x="5455132" y="1371600"/>
            <a:ext cx="3356181" cy="2268802"/>
          </a:xfrm>
          <a:prstGeom prst="rect">
            <a:avLst/>
          </a:prstGeom>
        </p:spPr>
      </p:pic>
    </p:spTree>
    <p:extLst>
      <p:ext uri="{BB962C8B-B14F-4D97-AF65-F5344CB8AC3E}">
        <p14:creationId xmlns:p14="http://schemas.microsoft.com/office/powerpoint/2010/main" val="6964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38490</TotalTime>
  <Words>3913</Words>
  <Application>Microsoft Macintosh PowerPoint</Application>
  <PresentationFormat>On-screen Show (4:3)</PresentationFormat>
  <Paragraphs>477</Paragraphs>
  <Slides>38</Slides>
  <Notes>0</Notes>
  <HiddenSlides>12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Cambria Math</vt:lpstr>
      <vt:lpstr>2_Body Slides</vt:lpstr>
      <vt:lpstr>A Medical Test</vt:lpstr>
      <vt:lpstr>A Medical Test</vt:lpstr>
      <vt:lpstr>A Medical Test</vt:lpstr>
      <vt:lpstr>A Medical Test</vt:lpstr>
      <vt:lpstr>PowerPoint Presentation</vt:lpstr>
      <vt:lpstr>Example: Play Volleyball Today?</vt:lpstr>
      <vt:lpstr>Example: Volleyball</vt:lpstr>
      <vt:lpstr>Example: Volleyball</vt:lpstr>
      <vt:lpstr>Example: Volleyball</vt:lpstr>
      <vt:lpstr>Example: Volleyball with naiveBayes()</vt:lpstr>
      <vt:lpstr>PowerPoint Presentation</vt:lpstr>
      <vt:lpstr>Small Example</vt:lpstr>
      <vt:lpstr>PowerPoint Presentation</vt:lpstr>
      <vt:lpstr>PowerPoint Presentation</vt:lpstr>
      <vt:lpstr>PowerPoint Presentation</vt:lpstr>
      <vt:lpstr>Example:  New York Times Article Classification</vt:lpstr>
      <vt:lpstr>Example: NYT Article Classification</vt:lpstr>
      <vt:lpstr>Example: NYT Article Classification</vt:lpstr>
      <vt:lpstr>Example: NYT Article Classification</vt:lpstr>
      <vt:lpstr>Example: NYT Article Classification</vt:lpstr>
      <vt:lpstr>PowerPoint Presentation</vt:lpstr>
      <vt:lpstr>Naïve Bayes with Continuous Predictors  </vt:lpstr>
      <vt:lpstr>Continuous Predictors</vt:lpstr>
      <vt:lpstr>Example: Classifying Gender Based on Height and Weight. </vt:lpstr>
      <vt:lpstr>Example: Classifying Gender Based on Height and Weight.</vt:lpstr>
      <vt:lpstr>Example: Classifying Gender Based on Height and Weight.</vt:lpstr>
      <vt:lpstr>Example: Classifying Gender Based on Height and Weight.</vt:lpstr>
      <vt:lpstr>Example: Classifying Gender Based on Height and Weight.</vt:lpstr>
      <vt:lpstr>PowerPoint Presentation</vt:lpstr>
      <vt:lpstr>NB with Continuous Predictors and R | package e1071</vt:lpstr>
      <vt:lpstr>Example: Classifying Gender Based on Height and Weight.</vt:lpstr>
      <vt:lpstr>Example: Versicolor v. Virginica</vt:lpstr>
      <vt:lpstr>Example: Versicolor v. Virginica</vt:lpstr>
      <vt:lpstr>PowerPoint Presentation</vt:lpstr>
      <vt:lpstr>Example | Iris Data and NB with Multinomial Responses</vt:lpstr>
      <vt:lpstr>Example: Iris Data</vt:lpstr>
      <vt:lpstr>Example: Iris Data | Evaluation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540</cp:revision>
  <dcterms:created xsi:type="dcterms:W3CDTF">2016-03-21T14:12:59Z</dcterms:created>
  <dcterms:modified xsi:type="dcterms:W3CDTF">2019-10-01T12:12:08Z</dcterms:modified>
  <cp:category/>
</cp:coreProperties>
</file>